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6"/>
  </p:notesMasterIdLst>
  <p:sldIdLst>
    <p:sldId id="257" r:id="rId2"/>
    <p:sldId id="272" r:id="rId3"/>
    <p:sldId id="276" r:id="rId4"/>
    <p:sldId id="277" r:id="rId5"/>
    <p:sldId id="258" r:id="rId6"/>
    <p:sldId id="271" r:id="rId7"/>
    <p:sldId id="269" r:id="rId8"/>
    <p:sldId id="270" r:id="rId9"/>
    <p:sldId id="266" r:id="rId10"/>
    <p:sldId id="265" r:id="rId11"/>
    <p:sldId id="268" r:id="rId12"/>
    <p:sldId id="273" r:id="rId13"/>
    <p:sldId id="274" r:id="rId14"/>
    <p:sldId id="275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361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79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rgsyan, Davit [JRDUS]" userId="3e31b559-84b2-4844-9a39-5ca6ce0fe171" providerId="ADAL" clId="{E382FF3B-0B38-42CA-9D63-EAEB87A252F8}"/>
    <pc:docChg chg="custSel modSld">
      <pc:chgData name="Sargsyan, Davit [JRDUS]" userId="3e31b559-84b2-4844-9a39-5ca6ce0fe171" providerId="ADAL" clId="{E382FF3B-0B38-42CA-9D63-EAEB87A252F8}" dt="2023-12-29T16:14:46.419" v="101" actId="20577"/>
      <pc:docMkLst>
        <pc:docMk/>
      </pc:docMkLst>
      <pc:sldChg chg="modSp mod">
        <pc:chgData name="Sargsyan, Davit [JRDUS]" userId="3e31b559-84b2-4844-9a39-5ca6ce0fe171" providerId="ADAL" clId="{E382FF3B-0B38-42CA-9D63-EAEB87A252F8}" dt="2023-12-29T16:14:46.419" v="101" actId="20577"/>
        <pc:sldMkLst>
          <pc:docMk/>
          <pc:sldMk cId="635241901" sldId="266"/>
        </pc:sldMkLst>
        <pc:spChg chg="mod">
          <ac:chgData name="Sargsyan, Davit [JRDUS]" userId="3e31b559-84b2-4844-9a39-5ca6ce0fe171" providerId="ADAL" clId="{E382FF3B-0B38-42CA-9D63-EAEB87A252F8}" dt="2023-12-29T16:14:46.419" v="101" actId="20577"/>
          <ac:spMkLst>
            <pc:docMk/>
            <pc:sldMk cId="635241901" sldId="266"/>
            <ac:spMk id="3" creationId="{90E4A2BD-A002-6A8B-78F1-F32936F59499}"/>
          </ac:spMkLst>
        </pc:spChg>
        <pc:spChg chg="mod">
          <ac:chgData name="Sargsyan, Davit [JRDUS]" userId="3e31b559-84b2-4844-9a39-5ca6ce0fe171" providerId="ADAL" clId="{E382FF3B-0B38-42CA-9D63-EAEB87A252F8}" dt="2023-12-29T16:09:32.488" v="14" actId="20577"/>
          <ac:spMkLst>
            <pc:docMk/>
            <pc:sldMk cId="635241901" sldId="266"/>
            <ac:spMk id="11" creationId="{51F0AE31-6265-8FE3-C059-7E9253CE8A76}"/>
          </ac:spMkLst>
        </pc:spChg>
      </pc:sldChg>
    </pc:docChg>
  </pc:docChgLst>
  <pc:docChgLst>
    <pc:chgData name="Sargsyan, Davit [JRDUS]" userId="3e31b559-84b2-4844-9a39-5ca6ce0fe171" providerId="ADAL" clId="{3B6DF2FA-0277-41CA-9100-6A670699BC98}"/>
    <pc:docChg chg="undo custSel addSld modSld sldOrd">
      <pc:chgData name="Sargsyan, Davit [JRDUS]" userId="3e31b559-84b2-4844-9a39-5ca6ce0fe171" providerId="ADAL" clId="{3B6DF2FA-0277-41CA-9100-6A670699BC98}" dt="2024-03-24T17:04:37.500" v="1273" actId="20577"/>
      <pc:docMkLst>
        <pc:docMk/>
      </pc:docMkLst>
      <pc:sldChg chg="modSp mod">
        <pc:chgData name="Sargsyan, Davit [JRDUS]" userId="3e31b559-84b2-4844-9a39-5ca6ce0fe171" providerId="ADAL" clId="{3B6DF2FA-0277-41CA-9100-6A670699BC98}" dt="2024-03-10T18:26:52.236" v="108" actId="20577"/>
        <pc:sldMkLst>
          <pc:docMk/>
          <pc:sldMk cId="3754857507" sldId="257"/>
        </pc:sldMkLst>
        <pc:spChg chg="mod">
          <ac:chgData name="Sargsyan, Davit [JRDUS]" userId="3e31b559-84b2-4844-9a39-5ca6ce0fe171" providerId="ADAL" clId="{3B6DF2FA-0277-41CA-9100-6A670699BC98}" dt="2024-03-10T18:26:52.236" v="108" actId="20577"/>
          <ac:spMkLst>
            <pc:docMk/>
            <pc:sldMk cId="3754857507" sldId="257"/>
            <ac:spMk id="3" creationId="{BF58E07E-8576-1CA8-92AC-93ECFB33B9A2}"/>
          </ac:spMkLst>
        </pc:spChg>
      </pc:sldChg>
      <pc:sldChg chg="addSp delSp modSp new mod">
        <pc:chgData name="Sargsyan, Davit [JRDUS]" userId="3e31b559-84b2-4844-9a39-5ca6ce0fe171" providerId="ADAL" clId="{3B6DF2FA-0277-41CA-9100-6A670699BC98}" dt="2024-03-24T16:46:41.907" v="862" actId="12"/>
        <pc:sldMkLst>
          <pc:docMk/>
          <pc:sldMk cId="783287949" sldId="272"/>
        </pc:sldMkLst>
        <pc:spChg chg="mod">
          <ac:chgData name="Sargsyan, Davit [JRDUS]" userId="3e31b559-84b2-4844-9a39-5ca6ce0fe171" providerId="ADAL" clId="{3B6DF2FA-0277-41CA-9100-6A670699BC98}" dt="2024-03-24T16:17:44.062" v="435" actId="14100"/>
          <ac:spMkLst>
            <pc:docMk/>
            <pc:sldMk cId="783287949" sldId="272"/>
            <ac:spMk id="2" creationId="{AE494CCF-CA92-2700-40A3-004438792891}"/>
          </ac:spMkLst>
        </pc:spChg>
        <pc:spChg chg="add mod">
          <ac:chgData name="Sargsyan, Davit [JRDUS]" userId="3e31b559-84b2-4844-9a39-5ca6ce0fe171" providerId="ADAL" clId="{3B6DF2FA-0277-41CA-9100-6A670699BC98}" dt="2024-03-24T16:46:41.907" v="862" actId="12"/>
          <ac:spMkLst>
            <pc:docMk/>
            <pc:sldMk cId="783287949" sldId="272"/>
            <ac:spMk id="4" creationId="{83825DBC-E62B-9CDC-322F-B0BA3E24C906}"/>
          </ac:spMkLst>
        </pc:spChg>
        <pc:spChg chg="add mod">
          <ac:chgData name="Sargsyan, Davit [JRDUS]" userId="3e31b559-84b2-4844-9a39-5ca6ce0fe171" providerId="ADAL" clId="{3B6DF2FA-0277-41CA-9100-6A670699BC98}" dt="2024-03-10T18:31:26.411" v="176" actId="571"/>
          <ac:spMkLst>
            <pc:docMk/>
            <pc:sldMk cId="783287949" sldId="272"/>
            <ac:spMk id="5" creationId="{5E45509F-99CF-1917-5531-C49F37B2E5F8}"/>
          </ac:spMkLst>
        </pc:spChg>
        <pc:spChg chg="add mod">
          <ac:chgData name="Sargsyan, Davit [JRDUS]" userId="3e31b559-84b2-4844-9a39-5ca6ce0fe171" providerId="ADAL" clId="{3B6DF2FA-0277-41CA-9100-6A670699BC98}" dt="2024-03-10T18:31:26.411" v="176" actId="571"/>
          <ac:spMkLst>
            <pc:docMk/>
            <pc:sldMk cId="783287949" sldId="272"/>
            <ac:spMk id="6" creationId="{5310EB31-D7AB-239B-7B01-DC21D38ACBDB}"/>
          </ac:spMkLst>
        </pc:spChg>
        <pc:spChg chg="add mod">
          <ac:chgData name="Sargsyan, Davit [JRDUS]" userId="3e31b559-84b2-4844-9a39-5ca6ce0fe171" providerId="ADAL" clId="{3B6DF2FA-0277-41CA-9100-6A670699BC98}" dt="2024-03-10T18:31:26.411" v="176" actId="571"/>
          <ac:spMkLst>
            <pc:docMk/>
            <pc:sldMk cId="783287949" sldId="272"/>
            <ac:spMk id="7" creationId="{676ACAF0-2F60-C673-281D-B75663558977}"/>
          </ac:spMkLst>
        </pc:spChg>
        <pc:picChg chg="add del mod">
          <ac:chgData name="Sargsyan, Davit [JRDUS]" userId="3e31b559-84b2-4844-9a39-5ca6ce0fe171" providerId="ADAL" clId="{3B6DF2FA-0277-41CA-9100-6A670699BC98}" dt="2024-03-24T16:41:51.914" v="619" actId="478"/>
          <ac:picMkLst>
            <pc:docMk/>
            <pc:sldMk cId="783287949" sldId="272"/>
            <ac:picMk id="5" creationId="{C17E33F0-D815-AFE3-D335-E0C7449FC834}"/>
          </ac:picMkLst>
        </pc:picChg>
        <pc:picChg chg="add mod">
          <ac:chgData name="Sargsyan, Davit [JRDUS]" userId="3e31b559-84b2-4844-9a39-5ca6ce0fe171" providerId="ADAL" clId="{3B6DF2FA-0277-41CA-9100-6A670699BC98}" dt="2024-03-24T16:42:22.437" v="625" actId="1076"/>
          <ac:picMkLst>
            <pc:docMk/>
            <pc:sldMk cId="783287949" sldId="272"/>
            <ac:picMk id="7" creationId="{5638130B-0EA8-945C-1A03-62E931F1E508}"/>
          </ac:picMkLst>
        </pc:picChg>
      </pc:sldChg>
      <pc:sldChg chg="addSp delSp new">
        <pc:chgData name="Sargsyan, Davit [JRDUS]" userId="3e31b559-84b2-4844-9a39-5ca6ce0fe171" providerId="ADAL" clId="{3B6DF2FA-0277-41CA-9100-6A670699BC98}" dt="2024-03-14T19:51:29.315" v="371"/>
        <pc:sldMkLst>
          <pc:docMk/>
          <pc:sldMk cId="2949110669" sldId="273"/>
        </pc:sldMkLst>
        <pc:spChg chg="add del">
          <ac:chgData name="Sargsyan, Davit [JRDUS]" userId="3e31b559-84b2-4844-9a39-5ca6ce0fe171" providerId="ADAL" clId="{3B6DF2FA-0277-41CA-9100-6A670699BC98}" dt="2024-03-14T19:51:29.265" v="370"/>
          <ac:spMkLst>
            <pc:docMk/>
            <pc:sldMk cId="2949110669" sldId="273"/>
            <ac:spMk id="3" creationId="{E07C23B4-7358-AD60-F7C4-8937E26D78F3}"/>
          </ac:spMkLst>
        </pc:spChg>
        <pc:picChg chg="add">
          <ac:chgData name="Sargsyan, Davit [JRDUS]" userId="3e31b559-84b2-4844-9a39-5ca6ce0fe171" providerId="ADAL" clId="{3B6DF2FA-0277-41CA-9100-6A670699BC98}" dt="2024-03-14T19:51:29.315" v="371"/>
          <ac:picMkLst>
            <pc:docMk/>
            <pc:sldMk cId="2949110669" sldId="273"/>
            <ac:picMk id="4" creationId="{BFE01F7E-871D-69EC-5065-9568B22FC27C}"/>
          </ac:picMkLst>
        </pc:picChg>
      </pc:sldChg>
      <pc:sldChg chg="addSp delSp modSp new mod">
        <pc:chgData name="Sargsyan, Davit [JRDUS]" userId="3e31b559-84b2-4844-9a39-5ca6ce0fe171" providerId="ADAL" clId="{3B6DF2FA-0277-41CA-9100-6A670699BC98}" dt="2024-03-14T20:24:25.612" v="398" actId="1036"/>
        <pc:sldMkLst>
          <pc:docMk/>
          <pc:sldMk cId="2643318310" sldId="274"/>
        </pc:sldMkLst>
        <pc:spChg chg="add del">
          <ac:chgData name="Sargsyan, Davit [JRDUS]" userId="3e31b559-84b2-4844-9a39-5ca6ce0fe171" providerId="ADAL" clId="{3B6DF2FA-0277-41CA-9100-6A670699BC98}" dt="2024-03-14T20:01:19.718" v="374"/>
          <ac:spMkLst>
            <pc:docMk/>
            <pc:sldMk cId="2643318310" sldId="274"/>
            <ac:spMk id="3" creationId="{D499B07E-3DC9-43A1-0AF5-3DE6F1FE8407}"/>
          </ac:spMkLst>
        </pc:spChg>
        <pc:spChg chg="add mod">
          <ac:chgData name="Sargsyan, Davit [JRDUS]" userId="3e31b559-84b2-4844-9a39-5ca6ce0fe171" providerId="ADAL" clId="{3B6DF2FA-0277-41CA-9100-6A670699BC98}" dt="2024-03-14T20:01:54.877" v="385" actId="20577"/>
          <ac:spMkLst>
            <pc:docMk/>
            <pc:sldMk cId="2643318310" sldId="274"/>
            <ac:spMk id="5" creationId="{B7856085-290A-B372-8852-D03C82024C26}"/>
          </ac:spMkLst>
        </pc:spChg>
        <pc:picChg chg="add mod">
          <ac:chgData name="Sargsyan, Davit [JRDUS]" userId="3e31b559-84b2-4844-9a39-5ca6ce0fe171" providerId="ADAL" clId="{3B6DF2FA-0277-41CA-9100-6A670699BC98}" dt="2024-03-14T20:24:25.612" v="398" actId="1036"/>
          <ac:picMkLst>
            <pc:docMk/>
            <pc:sldMk cId="2643318310" sldId="274"/>
            <ac:picMk id="4" creationId="{26BB6039-7BA0-0EC1-7F60-30D3B20440ED}"/>
          </ac:picMkLst>
        </pc:picChg>
      </pc:sldChg>
      <pc:sldChg chg="addSp modSp add mod">
        <pc:chgData name="Sargsyan, Davit [JRDUS]" userId="3e31b559-84b2-4844-9a39-5ca6ce0fe171" providerId="ADAL" clId="{3B6DF2FA-0277-41CA-9100-6A670699BC98}" dt="2024-03-14T20:25:02.270" v="410" actId="1076"/>
        <pc:sldMkLst>
          <pc:docMk/>
          <pc:sldMk cId="1765049063" sldId="275"/>
        </pc:sldMkLst>
        <pc:spChg chg="mod">
          <ac:chgData name="Sargsyan, Davit [JRDUS]" userId="3e31b559-84b2-4844-9a39-5ca6ce0fe171" providerId="ADAL" clId="{3B6DF2FA-0277-41CA-9100-6A670699BC98}" dt="2024-03-14T20:04:54.610" v="396" actId="20577"/>
          <ac:spMkLst>
            <pc:docMk/>
            <pc:sldMk cId="1765049063" sldId="275"/>
            <ac:spMk id="5" creationId="{B7856085-290A-B372-8852-D03C82024C26}"/>
          </ac:spMkLst>
        </pc:spChg>
        <pc:picChg chg="add mod">
          <ac:chgData name="Sargsyan, Davit [JRDUS]" userId="3e31b559-84b2-4844-9a39-5ca6ce0fe171" providerId="ADAL" clId="{3B6DF2FA-0277-41CA-9100-6A670699BC98}" dt="2024-03-14T20:25:00.693" v="409" actId="1076"/>
          <ac:picMkLst>
            <pc:docMk/>
            <pc:sldMk cId="1765049063" sldId="275"/>
            <ac:picMk id="3" creationId="{56168612-D945-774C-B1DF-BBA398371C3A}"/>
          </ac:picMkLst>
        </pc:picChg>
        <pc:picChg chg="mod">
          <ac:chgData name="Sargsyan, Davit [JRDUS]" userId="3e31b559-84b2-4844-9a39-5ca6ce0fe171" providerId="ADAL" clId="{3B6DF2FA-0277-41CA-9100-6A670699BC98}" dt="2024-03-14T20:25:02.270" v="410" actId="1076"/>
          <ac:picMkLst>
            <pc:docMk/>
            <pc:sldMk cId="1765049063" sldId="275"/>
            <ac:picMk id="4" creationId="{26BB6039-7BA0-0EC1-7F60-30D3B20440ED}"/>
          </ac:picMkLst>
        </pc:picChg>
      </pc:sldChg>
      <pc:sldChg chg="addSp modSp new mod">
        <pc:chgData name="Sargsyan, Davit [JRDUS]" userId="3e31b559-84b2-4844-9a39-5ca6ce0fe171" providerId="ADAL" clId="{3B6DF2FA-0277-41CA-9100-6A670699BC98}" dt="2024-03-24T16:47:50.507" v="870" actId="1076"/>
        <pc:sldMkLst>
          <pc:docMk/>
          <pc:sldMk cId="1278786550" sldId="276"/>
        </pc:sldMkLst>
        <pc:picChg chg="add mod">
          <ac:chgData name="Sargsyan, Davit [JRDUS]" userId="3e31b559-84b2-4844-9a39-5ca6ce0fe171" providerId="ADAL" clId="{3B6DF2FA-0277-41CA-9100-6A670699BC98}" dt="2024-03-24T16:47:43.500" v="869" actId="1076"/>
          <ac:picMkLst>
            <pc:docMk/>
            <pc:sldMk cId="1278786550" sldId="276"/>
            <ac:picMk id="4" creationId="{E83F852C-9041-E2FA-F6AE-11B97C43DCD7}"/>
          </ac:picMkLst>
        </pc:picChg>
        <pc:picChg chg="add mod ord">
          <ac:chgData name="Sargsyan, Davit [JRDUS]" userId="3e31b559-84b2-4844-9a39-5ca6ce0fe171" providerId="ADAL" clId="{3B6DF2FA-0277-41CA-9100-6A670699BC98}" dt="2024-03-24T16:47:50.507" v="870" actId="1076"/>
          <ac:picMkLst>
            <pc:docMk/>
            <pc:sldMk cId="1278786550" sldId="276"/>
            <ac:picMk id="6" creationId="{0F024567-6B02-9858-9435-30FF01F657AA}"/>
          </ac:picMkLst>
        </pc:picChg>
      </pc:sldChg>
      <pc:sldChg chg="addSp delSp modSp add mod ord">
        <pc:chgData name="Sargsyan, Davit [JRDUS]" userId="3e31b559-84b2-4844-9a39-5ca6ce0fe171" providerId="ADAL" clId="{3B6DF2FA-0277-41CA-9100-6A670699BC98}" dt="2024-03-24T17:04:37.500" v="1273" actId="20577"/>
        <pc:sldMkLst>
          <pc:docMk/>
          <pc:sldMk cId="1551824759" sldId="277"/>
        </pc:sldMkLst>
        <pc:spChg chg="mod">
          <ac:chgData name="Sargsyan, Davit [JRDUS]" userId="3e31b559-84b2-4844-9a39-5ca6ce0fe171" providerId="ADAL" clId="{3B6DF2FA-0277-41CA-9100-6A670699BC98}" dt="2024-03-24T16:50:15.631" v="930" actId="20577"/>
          <ac:spMkLst>
            <pc:docMk/>
            <pc:sldMk cId="1551824759" sldId="277"/>
            <ac:spMk id="2" creationId="{AE494CCF-CA92-2700-40A3-004438792891}"/>
          </ac:spMkLst>
        </pc:spChg>
        <pc:spChg chg="mod">
          <ac:chgData name="Sargsyan, Davit [JRDUS]" userId="3e31b559-84b2-4844-9a39-5ca6ce0fe171" providerId="ADAL" clId="{3B6DF2FA-0277-41CA-9100-6A670699BC98}" dt="2024-03-24T17:04:37.500" v="1273" actId="20577"/>
          <ac:spMkLst>
            <pc:docMk/>
            <pc:sldMk cId="1551824759" sldId="277"/>
            <ac:spMk id="4" creationId="{83825DBC-E62B-9CDC-322F-B0BA3E24C906}"/>
          </ac:spMkLst>
        </pc:spChg>
        <pc:picChg chg="add mod">
          <ac:chgData name="Sargsyan, Davit [JRDUS]" userId="3e31b559-84b2-4844-9a39-5ca6ce0fe171" providerId="ADAL" clId="{3B6DF2FA-0277-41CA-9100-6A670699BC98}" dt="2024-03-24T16:49:25.296" v="881" actId="14100"/>
          <ac:picMkLst>
            <pc:docMk/>
            <pc:sldMk cId="1551824759" sldId="277"/>
            <ac:picMk id="6" creationId="{09A15BB5-1996-EFBA-D2C8-8EB46500A83A}"/>
          </ac:picMkLst>
        </pc:picChg>
        <pc:picChg chg="del">
          <ac:chgData name="Sargsyan, Davit [JRDUS]" userId="3e31b559-84b2-4844-9a39-5ca6ce0fe171" providerId="ADAL" clId="{3B6DF2FA-0277-41CA-9100-6A670699BC98}" dt="2024-03-24T16:48:23.534" v="874" actId="478"/>
          <ac:picMkLst>
            <pc:docMk/>
            <pc:sldMk cId="1551824759" sldId="277"/>
            <ac:picMk id="7" creationId="{5638130B-0EA8-945C-1A03-62E931F1E508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AFCF07-550B-4752-B078-9051B164DE1B}" type="datetimeFigureOut">
              <a:rPr lang="en-US" smtClean="0"/>
              <a:t>3/23/2024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86805C-A9A9-4C05-9CFC-6E5ABB5EB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6574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86805C-A9A9-4C05-9CFC-6E5ABB5EBFE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1533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0F9799-FEF8-8BE8-C4A3-A820BC65C5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5A2DD6-CA5A-6E55-25C5-59B21E14D1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4B3488-1C22-630A-3B74-95D4D8C73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CB209-DC30-4A3D-ACBB-7666F3EEF344}" type="datetime1">
              <a:rPr lang="en-US" smtClean="0"/>
              <a:t>3/23/2024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E73C94-D3A4-D917-F60A-3F28F5737F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C8B487-9051-E674-A948-D7E6F27D8A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EEA06-64CD-4E3F-A4B1-2F19568F86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1101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61F85-F835-93BC-B722-870F40A70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4B16CD4-BCFC-632C-C2E5-792C1B7DC2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7438D5-AAD2-CE88-1ED5-5A49A2A7FC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9FB04-700E-4ADD-84C1-2AE9D61CB328}" type="datetime1">
              <a:rPr lang="en-US" smtClean="0"/>
              <a:t>3/23/2024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756AFB-4113-5F63-9F5B-178B0A132D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7616C5-761C-B9BC-90AE-545397D37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EEA06-64CD-4E3F-A4B1-2F19568F86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4083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F1CED77-C2B1-0114-7478-28E92602005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52C3654-0103-A15A-F0FC-EF05D25F79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49FB8A-0966-87F7-5A13-5AE16C1FF0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F5187-F3DF-48D8-91A3-32835E5FC5AC}" type="datetime1">
              <a:rPr lang="en-US" smtClean="0"/>
              <a:t>3/23/2024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BCAF63-AB14-C1BF-48CD-8AA97BD88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B70796-464D-BB83-9B73-F331E09A0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EEA06-64CD-4E3F-A4B1-2F19568F86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8681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7AA8C6-EEDE-B8E1-06DB-879FC5007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92607-ACAC-A613-FD05-B9B565DF71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C70125-B0C2-3F35-E321-14CB42A10F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5BE93-5525-4787-84CA-9A888163F5A3}" type="datetime1">
              <a:rPr lang="en-US" smtClean="0"/>
              <a:t>3/23/2024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B6131F-607A-B55C-946C-928C4E2218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D8F450-2826-994A-4D23-F3EAC71C77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EEA06-64CD-4E3F-A4B1-2F19568F86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7416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926F2E-165D-C7C4-5278-2BABF0369D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16D84B-B907-A195-D944-FC22210E61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4DD48E-88AA-30B5-4B0B-0466A076B3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66F26-3536-4D6F-ACCE-0F9C91BCC12F}" type="datetime1">
              <a:rPr lang="en-US" smtClean="0"/>
              <a:t>3/23/2024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630EEF-D336-42A1-17B2-3E69E38D49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1D0C32-0249-8AB4-ED1B-C92F060B7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EEA06-64CD-4E3F-A4B1-2F19568F86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6302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7F8470-8D4F-D907-C06C-AF66661FD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C02715-FCDC-370E-A9B6-249A0DD1BA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342FF0-4803-CBCB-9AD7-B34700BFC7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6558E1-699B-FF28-6F1E-DF5AE8841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1460BA-D6CB-4750-844E-E331874BED43}" type="datetime1">
              <a:rPr lang="en-US" smtClean="0"/>
              <a:t>3/23/2024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1B0BD3-C02A-70C4-DBE7-D06D0A8103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13DCB5-D198-3526-6E10-A56891FF6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EEA06-64CD-4E3F-A4B1-2F19568F86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2116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16D197-6D96-357E-4FC5-9AB63CC0F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7E9E20-7D74-D4E5-404F-B867200037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8D11E2-1B50-4D01-372E-E85791C3CB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C13C882-967A-830B-7D86-29A14BBF0C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51D0CBD-7E3A-9067-2420-B8D965F8C25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C16B4C2-F217-73C1-4FE7-A0A4B2F33D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A20E5-2BE4-4788-B912-BE964BD851C8}" type="datetime1">
              <a:rPr lang="en-US" smtClean="0"/>
              <a:t>3/23/2024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374414-F2E6-9E29-4B02-271F2537E7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AD9BBEE-4E42-2217-F6B5-567DDEC8C9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EEA06-64CD-4E3F-A4B1-2F19568F86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6799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23741-5A35-A135-2CCA-92D272316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CFD7D4-5EFD-AC39-E9F7-A8D010719E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FC29D-352E-4C39-B2E0-907116D2AF61}" type="datetime1">
              <a:rPr lang="en-US" smtClean="0"/>
              <a:t>3/23/2024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AFE5C9-1D29-DB2A-2E0B-00104DF4DD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AF4147-6475-7E1C-E7DB-1AD2148E7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EEA06-64CD-4E3F-A4B1-2F19568F86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5349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6E4EF48-DF71-032F-EDDE-3C2730979D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D0F947-D974-46D5-B749-3A1FF5F7BD0E}" type="datetime1">
              <a:rPr lang="en-US" smtClean="0"/>
              <a:t>3/23/2024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3E83286-EBEA-7B48-585B-D9095890FE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C0CBE0-4479-3D65-A973-1189D34DC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EEA06-64CD-4E3F-A4B1-2F19568F86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5308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81CD53-7BF4-7B94-968E-90498ABE25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196B6-9BC9-C533-22C5-211DE49284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5D975B-457C-B64A-F524-A36BFA453C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D2910A-8009-0769-89D8-14155B8040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ABC54-17F6-432F-9A87-B88F0A0B888A}" type="datetime1">
              <a:rPr lang="en-US" smtClean="0"/>
              <a:t>3/23/2024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A4B273-D57C-FB09-469D-A4919AA6DE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9B84AC-3252-B394-566F-01A773CD8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EEA06-64CD-4E3F-A4B1-2F19568F86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1250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5A6D3-477B-6A95-B301-BA5B5C0B13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B5E05AE-AAD1-B03D-17BA-2D643EEA357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A5F247-24CA-D8D1-C528-DA155BDD3B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A1A680-F769-02DF-31E4-B8BA6A92EC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CFDFA-ED77-4C51-AC9F-81E88D0CD463}" type="datetime1">
              <a:rPr lang="en-US" smtClean="0"/>
              <a:t>3/23/2024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008CD0-32F9-609F-B402-7B2C10A5A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5762A1-79EA-41CC-D7DC-266780E3A6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EEA06-64CD-4E3F-A4B1-2F19568F86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8053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373943D-8BDF-BC2A-223F-85922E98E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DD0FB8-0142-891D-D48B-1ED99DFD66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812449-AF27-5C08-7671-C3E100766BA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ABF500-A2E5-45B8-A496-4CC4D4A0D4A1}" type="datetime1">
              <a:rPr lang="en-US" smtClean="0"/>
              <a:t>3/23/2024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DFB16D-869C-3701-4E54-E1ADA582E8A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2CA604-033E-C110-6FC5-8150D51B56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3EEA06-64CD-4E3F-A4B1-2F19568F86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0001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hyperlink" Target="https://cran.r-project.org/web/packages/twopartm/index.html" TargetMode="Externa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tif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305270-23A5-42A4-DA8A-F060E5662BD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RWJ COVID-19 Data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F58E07E-8576-1CA8-92AC-93ECFB33B9A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r"/>
            <a:r>
              <a:rPr lang="en-US" dirty="0"/>
              <a:t>PI: Luigi Brunetti and Marshall Yuan</a:t>
            </a:r>
          </a:p>
          <a:p>
            <a:pPr algn="r"/>
            <a:r>
              <a:rPr lang="en-US" dirty="0"/>
              <a:t>Stats: Davit </a:t>
            </a:r>
            <a:r>
              <a:rPr lang="en-US" dirty="0" err="1"/>
              <a:t>Davit</a:t>
            </a:r>
            <a:r>
              <a:rPr lang="en-US" dirty="0"/>
              <a:t>, Vahe Nersisyan and Javier Cabrera</a:t>
            </a:r>
          </a:p>
          <a:p>
            <a:pPr algn="r"/>
            <a:r>
              <a:rPr lang="en-US" dirty="0"/>
              <a:t>Last Edited: March 10, 2024</a:t>
            </a:r>
          </a:p>
        </p:txBody>
      </p:sp>
    </p:spTree>
    <p:extLst>
      <p:ext uri="{BB962C8B-B14F-4D97-AF65-F5344CB8AC3E}">
        <p14:creationId xmlns:p14="http://schemas.microsoft.com/office/powerpoint/2010/main" val="37548575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1F2CFA-2AB8-020A-5DF6-624E934DF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6011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Death by OBESITY and BMI in COVID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E4A2BD-A002-6A8B-78F1-F32936F594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65067" y="1407732"/>
            <a:ext cx="4881664" cy="1284232"/>
          </a:xfrm>
        </p:spPr>
        <p:txBody>
          <a:bodyPr>
            <a:normAutofit/>
          </a:bodyPr>
          <a:lstStyle/>
          <a:p>
            <a:r>
              <a:rPr lang="en-US" dirty="0"/>
              <a:t>Death vs. Obesity Chi-square test was not significant (p&gt;0.999)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58290C-2DAA-3100-B919-311C5E9838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EEA06-64CD-4E3F-A4B1-2F19568F86B8}" type="slidenum">
              <a:rPr lang="en-US" smtClean="0"/>
              <a:t>10</a:t>
            </a:fld>
            <a:endParaRPr lang="en-US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1665EC7B-C4B0-12F5-3725-9F213B850D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1242282"/>
              </p:ext>
            </p:extLst>
          </p:nvPr>
        </p:nvGraphicFramePr>
        <p:xfrm>
          <a:off x="1002759" y="1458969"/>
          <a:ext cx="4881664" cy="1828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20416">
                  <a:extLst>
                    <a:ext uri="{9D8B030D-6E8A-4147-A177-3AD203B41FA5}">
                      <a16:colId xmlns:a16="http://schemas.microsoft.com/office/drawing/2014/main" val="141371876"/>
                    </a:ext>
                  </a:extLst>
                </a:gridCol>
                <a:gridCol w="1220416">
                  <a:extLst>
                    <a:ext uri="{9D8B030D-6E8A-4147-A177-3AD203B41FA5}">
                      <a16:colId xmlns:a16="http://schemas.microsoft.com/office/drawing/2014/main" val="2556547234"/>
                    </a:ext>
                  </a:extLst>
                </a:gridCol>
                <a:gridCol w="1220416">
                  <a:extLst>
                    <a:ext uri="{9D8B030D-6E8A-4147-A177-3AD203B41FA5}">
                      <a16:colId xmlns:a16="http://schemas.microsoft.com/office/drawing/2014/main" val="769291285"/>
                    </a:ext>
                  </a:extLst>
                </a:gridCol>
                <a:gridCol w="1220416">
                  <a:extLst>
                    <a:ext uri="{9D8B030D-6E8A-4147-A177-3AD203B41FA5}">
                      <a16:colId xmlns:a16="http://schemas.microsoft.com/office/drawing/2014/main" val="2438784219"/>
                    </a:ext>
                  </a:extLst>
                </a:gridCol>
              </a:tblGrid>
              <a:tr h="361905">
                <a:tc rowSpan="2">
                  <a:txBody>
                    <a:bodyPr/>
                    <a:lstStyle/>
                    <a:p>
                      <a:r>
                        <a:rPr lang="en-US" dirty="0"/>
                        <a:t>Dead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Obese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0286994"/>
                  </a:ext>
                </a:extLst>
              </a:tr>
              <a:tr h="361905">
                <a:tc vMerge="1">
                  <a:txBody>
                    <a:bodyPr/>
                    <a:lstStyle/>
                    <a:p>
                      <a:r>
                        <a:rPr lang="en-US" dirty="0"/>
                        <a:t>Dead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Sum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6723182"/>
                  </a:ext>
                </a:extLst>
              </a:tr>
              <a:tr h="361905"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7732429"/>
                  </a:ext>
                </a:extLst>
              </a:tr>
              <a:tr h="361905"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0927646"/>
                  </a:ext>
                </a:extLst>
              </a:tr>
              <a:tr h="361905">
                <a:tc>
                  <a:txBody>
                    <a:bodyPr/>
                    <a:lstStyle/>
                    <a:p>
                      <a:r>
                        <a:rPr lang="en-US" dirty="0"/>
                        <a:t>Sum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610573"/>
                  </a:ext>
                </a:extLst>
              </a:tr>
            </a:tbl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BBBB996F-DCF1-534F-B804-4A7C931CB8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9200" y="3074460"/>
            <a:ext cx="5320116" cy="3281890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1F0AE31-6265-8FE3-C059-7E9253CE8A76}"/>
              </a:ext>
            </a:extLst>
          </p:cNvPr>
          <p:cNvSpPr txBox="1">
            <a:spLocks/>
          </p:cNvSpPr>
          <p:nvPr/>
        </p:nvSpPr>
        <p:spPr>
          <a:xfrm>
            <a:off x="838200" y="4220278"/>
            <a:ext cx="5044601" cy="13244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Death vs. BMI t-test was not significant (BMI of dead = 31.0 vs. of alive = 31.7, p=0.760)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40101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1F2CFA-2AB8-020A-5DF6-624E934DF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6011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Death vs. ICU COVID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E4A2BD-A002-6A8B-78F1-F32936F594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65067" y="1407732"/>
            <a:ext cx="4881664" cy="1284232"/>
          </a:xfrm>
        </p:spPr>
        <p:txBody>
          <a:bodyPr>
            <a:normAutofit/>
          </a:bodyPr>
          <a:lstStyle/>
          <a:p>
            <a:r>
              <a:rPr lang="en-US" dirty="0"/>
              <a:t>Death vs. Critical Care (ICU) Chi-square test was significant (p&lt;0.001)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58290C-2DAA-3100-B919-311C5E9838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EEA06-64CD-4E3F-A4B1-2F19568F86B8}" type="slidenum">
              <a:rPr lang="en-US" smtClean="0"/>
              <a:t>11</a:t>
            </a:fld>
            <a:endParaRPr lang="en-US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1665EC7B-C4B0-12F5-3725-9F213B850D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3204019"/>
              </p:ext>
            </p:extLst>
          </p:nvPr>
        </p:nvGraphicFramePr>
        <p:xfrm>
          <a:off x="1002759" y="1458969"/>
          <a:ext cx="4881664" cy="1828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20416">
                  <a:extLst>
                    <a:ext uri="{9D8B030D-6E8A-4147-A177-3AD203B41FA5}">
                      <a16:colId xmlns:a16="http://schemas.microsoft.com/office/drawing/2014/main" val="141371876"/>
                    </a:ext>
                  </a:extLst>
                </a:gridCol>
                <a:gridCol w="1220416">
                  <a:extLst>
                    <a:ext uri="{9D8B030D-6E8A-4147-A177-3AD203B41FA5}">
                      <a16:colId xmlns:a16="http://schemas.microsoft.com/office/drawing/2014/main" val="2556547234"/>
                    </a:ext>
                  </a:extLst>
                </a:gridCol>
                <a:gridCol w="1220416">
                  <a:extLst>
                    <a:ext uri="{9D8B030D-6E8A-4147-A177-3AD203B41FA5}">
                      <a16:colId xmlns:a16="http://schemas.microsoft.com/office/drawing/2014/main" val="769291285"/>
                    </a:ext>
                  </a:extLst>
                </a:gridCol>
                <a:gridCol w="1220416">
                  <a:extLst>
                    <a:ext uri="{9D8B030D-6E8A-4147-A177-3AD203B41FA5}">
                      <a16:colId xmlns:a16="http://schemas.microsoft.com/office/drawing/2014/main" val="2438784219"/>
                    </a:ext>
                  </a:extLst>
                </a:gridCol>
              </a:tblGrid>
              <a:tr h="361905">
                <a:tc rowSpan="2">
                  <a:txBody>
                    <a:bodyPr/>
                    <a:lstStyle/>
                    <a:p>
                      <a:r>
                        <a:rPr lang="en-US" dirty="0"/>
                        <a:t>Dead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Critical Care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0286994"/>
                  </a:ext>
                </a:extLst>
              </a:tr>
              <a:tr h="361905">
                <a:tc vMerge="1">
                  <a:txBody>
                    <a:bodyPr/>
                    <a:lstStyle/>
                    <a:p>
                      <a:r>
                        <a:rPr lang="en-US" dirty="0"/>
                        <a:t>Dead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Sum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6723182"/>
                  </a:ext>
                </a:extLst>
              </a:tr>
              <a:tr h="361905"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7732429"/>
                  </a:ext>
                </a:extLst>
              </a:tr>
              <a:tr h="361905"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0927646"/>
                  </a:ext>
                </a:extLst>
              </a:tr>
              <a:tr h="361905">
                <a:tc>
                  <a:txBody>
                    <a:bodyPr/>
                    <a:lstStyle/>
                    <a:p>
                      <a:r>
                        <a:rPr lang="en-US" dirty="0"/>
                        <a:t>Sum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610573"/>
                  </a:ext>
                </a:extLst>
              </a:tr>
            </a:tbl>
          </a:graphicData>
        </a:graphic>
      </p:graphicFrame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1F0AE31-6265-8FE3-C059-7E9253CE8A76}"/>
              </a:ext>
            </a:extLst>
          </p:cNvPr>
          <p:cNvSpPr txBox="1">
            <a:spLocks/>
          </p:cNvSpPr>
          <p:nvPr/>
        </p:nvSpPr>
        <p:spPr>
          <a:xfrm>
            <a:off x="1002759" y="4415302"/>
            <a:ext cx="10351041" cy="12842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 odds ratio of a COVID patient dying after being admitted to ICU was 21.5 compared to a COVID patient not admitted to ICU.</a:t>
            </a:r>
          </a:p>
        </p:txBody>
      </p:sp>
    </p:spTree>
    <p:extLst>
      <p:ext uri="{BB962C8B-B14F-4D97-AF65-F5344CB8AC3E}">
        <p14:creationId xmlns:p14="http://schemas.microsoft.com/office/powerpoint/2010/main" val="28110237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03DB45F-4388-0395-1D3A-9AD340985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EEA06-64CD-4E3F-A4B1-2F19568F86B8}" type="slidenum">
              <a:rPr lang="en-US" smtClean="0"/>
              <a:t>12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E01F7E-871D-69EC-5065-9568B22FC2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1106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CBCBF8D-45FB-D068-994E-460838844D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EEA06-64CD-4E3F-A4B1-2F19568F86B8}" type="slidenum">
              <a:rPr lang="en-US" smtClean="0"/>
              <a:t>13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BB6039-7BA0-0EC1-7F60-30D3B2044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5800" y="9236"/>
            <a:ext cx="6858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7856085-290A-B372-8852-D03C82024C26}"/>
              </a:ext>
            </a:extLst>
          </p:cNvPr>
          <p:cNvSpPr txBox="1"/>
          <p:nvPr/>
        </p:nvSpPr>
        <p:spPr>
          <a:xfrm>
            <a:off x="2090057" y="1848897"/>
            <a:ext cx="881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Logistic</a:t>
            </a:r>
          </a:p>
        </p:txBody>
      </p:sp>
    </p:spTree>
    <p:extLst>
      <p:ext uri="{BB962C8B-B14F-4D97-AF65-F5344CB8AC3E}">
        <p14:creationId xmlns:p14="http://schemas.microsoft.com/office/powerpoint/2010/main" val="26433183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CBCBF8D-45FB-D068-994E-460838844D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EEA06-64CD-4E3F-A4B1-2F19568F86B8}" type="slidenum">
              <a:rPr lang="en-US" smtClean="0"/>
              <a:t>14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BB6039-7BA0-0EC1-7F60-30D3B20440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75715" y="110532"/>
            <a:ext cx="5617029" cy="561702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7856085-290A-B372-8852-D03C82024C26}"/>
              </a:ext>
            </a:extLst>
          </p:cNvPr>
          <p:cNvSpPr txBox="1"/>
          <p:nvPr/>
        </p:nvSpPr>
        <p:spPr>
          <a:xfrm>
            <a:off x="2090057" y="1848897"/>
            <a:ext cx="1027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Gaussian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6168612-D945-774C-B1DF-BBA398371C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925" y="110532"/>
            <a:ext cx="5757705" cy="5757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0490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94CCF-CA92-2700-40A3-004438792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0" y="365126"/>
            <a:ext cx="5067701" cy="895783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latin typeface="+mj-lt"/>
              </a:rPr>
              <a:t>E</a:t>
            </a:r>
            <a:r>
              <a:rPr lang="en-US" sz="3200" dirty="0">
                <a:latin typeface="+mj-lt"/>
              </a:rPr>
              <a:t>nzyme </a:t>
            </a:r>
            <a:r>
              <a:rPr lang="en-US" sz="3200" b="1" dirty="0"/>
              <a:t>L</a:t>
            </a:r>
            <a:r>
              <a:rPr lang="en-US" sz="3200" dirty="0">
                <a:latin typeface="+mj-lt"/>
              </a:rPr>
              <a:t>inked Immuno</a:t>
            </a:r>
            <a:r>
              <a:rPr lang="en-US" sz="3200" b="1" dirty="0">
                <a:latin typeface="+mj-lt"/>
              </a:rPr>
              <a:t>s</a:t>
            </a:r>
            <a:r>
              <a:rPr lang="en-US" sz="3200" dirty="0">
                <a:latin typeface="+mj-lt"/>
              </a:rPr>
              <a:t>orbent </a:t>
            </a:r>
            <a:r>
              <a:rPr lang="en-US" sz="3200" b="1" dirty="0"/>
              <a:t>A</a:t>
            </a:r>
            <a:r>
              <a:rPr lang="en-US" sz="3200" dirty="0">
                <a:latin typeface="+mj-lt"/>
              </a:rPr>
              <a:t>ssay </a:t>
            </a:r>
            <a:r>
              <a:rPr lang="pt-BR" sz="3200" dirty="0">
                <a:latin typeface="+mj-lt"/>
              </a:rPr>
              <a:t>(</a:t>
            </a:r>
            <a:r>
              <a:rPr lang="en-US" sz="3200" dirty="0"/>
              <a:t>ELISA)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21653A1-323E-A53C-0765-A352388732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EEA06-64CD-4E3F-A4B1-2F19568F86B8}" type="slidenum">
              <a:rPr lang="en-US" smtClean="0"/>
              <a:t>2</a:t>
            </a:fld>
            <a:endParaRPr lang="en-US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3825DBC-E62B-9CDC-322F-B0BA3E24C906}"/>
              </a:ext>
            </a:extLst>
          </p:cNvPr>
          <p:cNvSpPr txBox="1">
            <a:spLocks/>
          </p:cNvSpPr>
          <p:nvPr/>
        </p:nvSpPr>
        <p:spPr>
          <a:xfrm>
            <a:off x="6858000" y="1463041"/>
            <a:ext cx="5067700" cy="4799214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000" dirty="0">
                <a:latin typeface="+mj-lt"/>
              </a:rPr>
              <a:t>122 samples: 38 non-COVID no-DM, 30 non-COVID DM, 35 COVID non-DM and 19 COVID DM</a:t>
            </a:r>
          </a:p>
          <a:p>
            <a:endParaRPr lang="pt-BR" sz="2000" dirty="0">
              <a:latin typeface="+mj-lt"/>
            </a:endParaRPr>
          </a:p>
          <a:p>
            <a:r>
              <a:rPr lang="pt-BR" sz="2000" dirty="0">
                <a:latin typeface="+mj-lt"/>
              </a:rPr>
              <a:t>23 proteins</a:t>
            </a:r>
          </a:p>
          <a:p>
            <a:endParaRPr lang="pt-BR" sz="2000" dirty="0">
              <a:latin typeface="+mj-lt"/>
            </a:endParaRPr>
          </a:p>
          <a:p>
            <a:r>
              <a:rPr lang="pt-BR" sz="2000" dirty="0">
                <a:latin typeface="+mj-lt"/>
              </a:rPr>
              <a:t>Analyzed using </a:t>
            </a:r>
            <a:r>
              <a:rPr lang="pt-BR" sz="2000" dirty="0">
                <a:latin typeface="+mj-lt"/>
                <a:hlinkClick r:id="rId2"/>
              </a:rPr>
              <a:t>two-part model with marginal effects</a:t>
            </a:r>
            <a:endParaRPr lang="pt-BR" sz="2000" dirty="0">
              <a:latin typeface="+mj-lt"/>
            </a:endParaRPr>
          </a:p>
          <a:p>
            <a:endParaRPr lang="pt-BR" sz="2000" dirty="0">
              <a:latin typeface="+mj-lt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pt-BR" sz="1600" dirty="0">
                <a:latin typeface="+mj-lt"/>
              </a:rPr>
              <a:t>Logistic part: odds ratio of observing a specific protein in one group vs another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pt-BR" sz="1600" dirty="0">
                <a:latin typeface="+mj-lt"/>
              </a:rPr>
              <a:t> Gaussian part: average estimated concentration of a specific protein given ithas been observed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pt-BR" sz="1600" dirty="0">
                <a:latin typeface="+mj-lt"/>
              </a:rPr>
              <a:t> Marginal effect: average estimated concentration of a specific protein from the two models combined</a:t>
            </a:r>
          </a:p>
        </p:txBody>
      </p:sp>
      <p:pic>
        <p:nvPicPr>
          <p:cNvPr id="7" name="Picture 6" descr="A screenshot of a graph&#10;&#10;Description automatically generated">
            <a:extLst>
              <a:ext uri="{FF2B5EF4-FFF2-40B4-BE49-F238E27FC236}">
                <a16:creationId xmlns:a16="http://schemas.microsoft.com/office/drawing/2014/main" id="{5638130B-0EA8-945C-1A03-62E931F1E5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22" y="126013"/>
            <a:ext cx="6605973" cy="6605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2879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0F024567-6B02-9858-9435-30FF01F657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0428" y="165162"/>
            <a:ext cx="5100547" cy="6557846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7D41BA8-F362-DB7B-A5D2-72B061B818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EEA06-64CD-4E3F-A4B1-2F19568F86B8}" type="slidenum">
              <a:rPr lang="en-US" smtClean="0"/>
              <a:t>3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3F852C-9041-E2FA-F6AE-11B97C43DC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848" y="163630"/>
            <a:ext cx="5102931" cy="6560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7865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94CCF-CA92-2700-40A3-004438792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0" y="365126"/>
            <a:ext cx="5067701" cy="895783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latin typeface="+mj-lt"/>
              </a:rPr>
              <a:t>Average Marginal Effect from Two-Part Model</a:t>
            </a:r>
            <a:endParaRPr lang="en-US" sz="32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21653A1-323E-A53C-0765-A352388732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EEA06-64CD-4E3F-A4B1-2F19568F86B8}" type="slidenum">
              <a:rPr lang="en-US" smtClean="0"/>
              <a:t>4</a:t>
            </a:fld>
            <a:endParaRPr lang="en-US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3825DBC-E62B-9CDC-322F-B0BA3E24C906}"/>
              </a:ext>
            </a:extLst>
          </p:cNvPr>
          <p:cNvSpPr txBox="1">
            <a:spLocks/>
          </p:cNvSpPr>
          <p:nvPr/>
        </p:nvSpPr>
        <p:spPr>
          <a:xfrm>
            <a:off x="6673273" y="1819564"/>
            <a:ext cx="5067700" cy="351905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600" dirty="0">
                <a:latin typeface="+mj-lt"/>
              </a:rPr>
              <a:t>INFa and IL-10 elevated in No COVID/DM vs No COVID/No DM</a:t>
            </a:r>
          </a:p>
          <a:p>
            <a:endParaRPr lang="pt-BR" sz="1600" dirty="0">
              <a:latin typeface="+mj-lt"/>
            </a:endParaRPr>
          </a:p>
          <a:p>
            <a:r>
              <a:rPr lang="pt-BR" sz="1600" dirty="0">
                <a:latin typeface="+mj-lt"/>
              </a:rPr>
              <a:t>IL-4, IL-5 and IP-10 (CXCL-10) had higher concentration in DM patients’ samples (both, COVID and non-COVID) vs No COVID/No DM</a:t>
            </a:r>
          </a:p>
          <a:p>
            <a:endParaRPr lang="pt-BR" sz="1600" dirty="0">
              <a:latin typeface="+mj-lt"/>
            </a:endParaRPr>
          </a:p>
          <a:p>
            <a:r>
              <a:rPr lang="pt-BR" sz="1600" dirty="0">
                <a:latin typeface="+mj-lt"/>
              </a:rPr>
              <a:t>DPPIV had lowere concentration in DM patients’ samples  (both, COVID and non-COVID) vs No COVID/No DM</a:t>
            </a:r>
          </a:p>
          <a:p>
            <a:endParaRPr lang="pt-BR" sz="1600" dirty="0">
              <a:latin typeface="+mj-lt"/>
            </a:endParaRPr>
          </a:p>
          <a:p>
            <a:r>
              <a:rPr lang="pt-BR" sz="1600" dirty="0">
                <a:latin typeface="+mj-lt"/>
              </a:rPr>
              <a:t>IL-6 borderline significant increase in COVID/DM vs No COVID/</a:t>
            </a:r>
            <a:r>
              <a:rPr lang="pt-BR" sz="1600">
                <a:latin typeface="+mj-lt"/>
              </a:rPr>
              <a:t>No DM</a:t>
            </a:r>
            <a:endParaRPr lang="pt-BR" sz="1600" dirty="0">
              <a:latin typeface="+mj-lt"/>
            </a:endParaRP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09A15BB5-1996-EFBA-D2C8-8EB46500A8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911" y="138703"/>
            <a:ext cx="5139090" cy="6607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8247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1F2CFA-2AB8-020A-5DF6-624E934DF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6011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Data Quality Control: Clinical and ELISA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E4A2BD-A002-6A8B-78F1-F32936F594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93091"/>
            <a:ext cx="10515600" cy="4969163"/>
          </a:xfrm>
        </p:spPr>
        <p:txBody>
          <a:bodyPr>
            <a:normAutofit fontScale="47500" lnSpcReduction="20000"/>
          </a:bodyPr>
          <a:lstStyle/>
          <a:p>
            <a:r>
              <a:rPr lang="en-US" dirty="0"/>
              <a:t>“</a:t>
            </a:r>
            <a:r>
              <a:rPr lang="en-US" i="1" dirty="0"/>
              <a:t>COVID study Master sheet w ELISA data July 2023-2.csv</a:t>
            </a:r>
            <a:r>
              <a:rPr lang="en-US" dirty="0"/>
              <a:t>” file contains 109 variables collected on 183 patients. </a:t>
            </a:r>
            <a:r>
              <a:rPr lang="en-US" dirty="0">
                <a:solidFill>
                  <a:srgbClr val="00B050"/>
                </a:solidFill>
              </a:rPr>
              <a:t>New combined data from Lu on 11/16/23: luigi_covid19_clinical_data.csv</a:t>
            </a:r>
          </a:p>
          <a:p>
            <a:r>
              <a:rPr lang="en-US" b="1" dirty="0"/>
              <a:t>NOTE 1 (9/19/23): </a:t>
            </a:r>
            <a:r>
              <a:rPr lang="en-US" dirty="0"/>
              <a:t>the Controls were admitted to RWJ but without COVID diagnosis. Lu will get reasons for admission (DX1) and admission dates.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For COVID patients primary DX was COVID </a:t>
            </a:r>
            <a:r>
              <a:rPr lang="en-US" dirty="0">
                <a:solidFill>
                  <a:srgbClr val="00B050"/>
                </a:solidFill>
              </a:rPr>
              <a:t>(OK)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We are working on getting DX1 ICD-10 Code for controls. </a:t>
            </a:r>
            <a:r>
              <a:rPr lang="en-US" dirty="0">
                <a:solidFill>
                  <a:srgbClr val="00B050"/>
                </a:solidFill>
              </a:rPr>
              <a:t>(OK)</a:t>
            </a:r>
          </a:p>
          <a:p>
            <a:r>
              <a:rPr lang="en-US" b="1" dirty="0"/>
              <a:t>NOTE 2</a:t>
            </a:r>
            <a:r>
              <a:rPr lang="en-US" dirty="0"/>
              <a:t>: Lu to get the labels: </a:t>
            </a:r>
            <a:r>
              <a:rPr lang="en-US" dirty="0" err="1"/>
              <a:t>i</a:t>
            </a:r>
            <a:r>
              <a:rPr lang="en-US" dirty="0"/>
              <a:t>) confirm Race coding 0-4; ii) Booster coding 0, 1 or 9, iii) Smoking History 0, 1 or 2; iii) </a:t>
            </a:r>
            <a:r>
              <a:rPr lang="en-US" dirty="0" err="1"/>
              <a:t>Age_Category</a:t>
            </a:r>
            <a:r>
              <a:rPr lang="en-US" dirty="0"/>
              <a:t> 0-4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See key on next slide </a:t>
            </a:r>
            <a:r>
              <a:rPr lang="en-US" dirty="0">
                <a:solidFill>
                  <a:srgbClr val="00B050"/>
                </a:solidFill>
              </a:rPr>
              <a:t>(not everything is there. Vaccinated (0, 1, 9), </a:t>
            </a:r>
            <a:r>
              <a:rPr lang="en-US" dirty="0" err="1">
                <a:solidFill>
                  <a:srgbClr val="00B050"/>
                </a:solidFill>
              </a:rPr>
              <a:t>etc</a:t>
            </a:r>
            <a:r>
              <a:rPr lang="en-US" dirty="0">
                <a:solidFill>
                  <a:srgbClr val="00B050"/>
                </a:solidFill>
              </a:rPr>
              <a:t>, levels are different in data compared to the keys. See the code) The other vars were relabeled on 11/16/23!</a:t>
            </a:r>
          </a:p>
          <a:p>
            <a:r>
              <a:rPr lang="en-US" b="1" dirty="0"/>
              <a:t>NOTE 3</a:t>
            </a:r>
            <a:r>
              <a:rPr lang="en-US" dirty="0"/>
              <a:t>: Patient 7247980 was marked “COVID-Positive” instead of 1-3 in Inpatient=1, ER=2, OP=3, and had most data missing. Removed from the analysis.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Agree with this, remove </a:t>
            </a:r>
            <a:r>
              <a:rPr lang="en-US" dirty="0">
                <a:solidFill>
                  <a:srgbClr val="00B050"/>
                </a:solidFill>
              </a:rPr>
              <a:t>(DONE)</a:t>
            </a:r>
          </a:p>
          <a:p>
            <a:r>
              <a:rPr lang="en-US" b="1" dirty="0"/>
              <a:t>NOTE 4</a:t>
            </a:r>
            <a:r>
              <a:rPr lang="en-US" dirty="0"/>
              <a:t>: last 21 columns should contain protein readouts but are empty. Got those from “COVID study Master sheet w ELISA data July 2023-3.csv” </a:t>
            </a:r>
            <a:endParaRPr lang="en-US" dirty="0">
              <a:solidFill>
                <a:srgbClr val="FF0000"/>
              </a:solidFill>
            </a:endParaRPr>
          </a:p>
          <a:p>
            <a:pPr lvl="1"/>
            <a:r>
              <a:rPr lang="en-US" dirty="0">
                <a:solidFill>
                  <a:srgbClr val="FF0000"/>
                </a:solidFill>
              </a:rPr>
              <a:t>Not sure what the question is here.  Are the data missing or you found them? </a:t>
            </a:r>
            <a:r>
              <a:rPr lang="en-US" dirty="0">
                <a:solidFill>
                  <a:srgbClr val="0070C0"/>
                </a:solidFill>
              </a:rPr>
              <a:t>(this is note for myself, we have the data split between 2 files)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Out of 141 Patient IDs in “COVID study Master sheet w ELISA data July 2023-3.csv”, the following 19 were not found in the Clinical Data: "4733464“, "1424090" ,  "5104137" ,  "7247980“, "5061837_1" , "5061837_2“, "562141“, "10912836“, "5042447“, "865833“ ,  "813049“,  "464811“,  "699755“,  "593789“, "98014“, "117012“, "507344“, "322890“, "no tag“. 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Will see if we can manually pull . </a:t>
            </a:r>
            <a:r>
              <a:rPr lang="en-US" dirty="0">
                <a:solidFill>
                  <a:srgbClr val="00B050"/>
                </a:solidFill>
              </a:rPr>
              <a:t>New data aligns Real IDs so this issue is resolved</a:t>
            </a:r>
          </a:p>
          <a:p>
            <a:r>
              <a:rPr lang="en-US" dirty="0"/>
              <a:t>Patients 341512, 3066280, 4875507 and 8134517 have 2 ELISA samples each. I used just one of two but if we don’t remove them, we need to average them.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I think average is fine.  There were some duplicates in the set.</a:t>
            </a:r>
          </a:p>
          <a:p>
            <a:r>
              <a:rPr lang="en-US" dirty="0"/>
              <a:t>In total, 122 IDs in ELISA were matched to Clinical dataset.</a:t>
            </a:r>
            <a:endParaRPr lang="en-US" dirty="0">
              <a:solidFill>
                <a:srgbClr val="FF0000"/>
              </a:solidFill>
            </a:endParaRPr>
          </a:p>
          <a:p>
            <a:pPr lvl="1"/>
            <a:r>
              <a:rPr lang="en-US" dirty="0">
                <a:solidFill>
                  <a:srgbClr val="FF0000"/>
                </a:solidFill>
              </a:rPr>
              <a:t>Sounds right, in general samples that were stored in </a:t>
            </a:r>
            <a:r>
              <a:rPr lang="en-US" dirty="0" err="1">
                <a:solidFill>
                  <a:srgbClr val="FF0000"/>
                </a:solidFill>
              </a:rPr>
              <a:t>Trizol</a:t>
            </a:r>
            <a:r>
              <a:rPr lang="en-US" dirty="0">
                <a:solidFill>
                  <a:srgbClr val="FF0000"/>
                </a:solidFill>
              </a:rPr>
              <a:t> could not have ELISA run on them because of interference with the assay.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58290C-2DAA-3100-B919-311C5E9838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EEA06-64CD-4E3F-A4B1-2F19568F86B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5687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EEA06-64CD-4E3F-A4B1-2F19568F86B8}" type="slidenum">
              <a:rPr lang="en-US" smtClean="0"/>
              <a:t>6</a:t>
            </a:fld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5864537"/>
              </p:ext>
            </p:extLst>
          </p:nvPr>
        </p:nvGraphicFramePr>
        <p:xfrm>
          <a:off x="1392116" y="273382"/>
          <a:ext cx="8985738" cy="6052281"/>
        </p:xfrm>
        <a:graphic>
          <a:graphicData uri="http://schemas.openxmlformats.org/drawingml/2006/table">
            <a:tbl>
              <a:tblPr/>
              <a:tblGrid>
                <a:gridCol w="1180391">
                  <a:extLst>
                    <a:ext uri="{9D8B030D-6E8A-4147-A177-3AD203B41FA5}">
                      <a16:colId xmlns:a16="http://schemas.microsoft.com/office/drawing/2014/main" val="1122568492"/>
                    </a:ext>
                  </a:extLst>
                </a:gridCol>
                <a:gridCol w="717088">
                  <a:extLst>
                    <a:ext uri="{9D8B030D-6E8A-4147-A177-3AD203B41FA5}">
                      <a16:colId xmlns:a16="http://schemas.microsoft.com/office/drawing/2014/main" val="935646621"/>
                    </a:ext>
                  </a:extLst>
                </a:gridCol>
                <a:gridCol w="602001">
                  <a:extLst>
                    <a:ext uri="{9D8B030D-6E8A-4147-A177-3AD203B41FA5}">
                      <a16:colId xmlns:a16="http://schemas.microsoft.com/office/drawing/2014/main" val="1568285138"/>
                    </a:ext>
                  </a:extLst>
                </a:gridCol>
                <a:gridCol w="1319089">
                  <a:extLst>
                    <a:ext uri="{9D8B030D-6E8A-4147-A177-3AD203B41FA5}">
                      <a16:colId xmlns:a16="http://schemas.microsoft.com/office/drawing/2014/main" val="390344694"/>
                    </a:ext>
                  </a:extLst>
                </a:gridCol>
                <a:gridCol w="442648">
                  <a:extLst>
                    <a:ext uri="{9D8B030D-6E8A-4147-A177-3AD203B41FA5}">
                      <a16:colId xmlns:a16="http://schemas.microsoft.com/office/drawing/2014/main" val="1559185833"/>
                    </a:ext>
                  </a:extLst>
                </a:gridCol>
                <a:gridCol w="236079">
                  <a:extLst>
                    <a:ext uri="{9D8B030D-6E8A-4147-A177-3AD203B41FA5}">
                      <a16:colId xmlns:a16="http://schemas.microsoft.com/office/drawing/2014/main" val="2342934679"/>
                    </a:ext>
                  </a:extLst>
                </a:gridCol>
                <a:gridCol w="734794">
                  <a:extLst>
                    <a:ext uri="{9D8B030D-6E8A-4147-A177-3AD203B41FA5}">
                      <a16:colId xmlns:a16="http://schemas.microsoft.com/office/drawing/2014/main" val="2763608615"/>
                    </a:ext>
                  </a:extLst>
                </a:gridCol>
                <a:gridCol w="336413">
                  <a:extLst>
                    <a:ext uri="{9D8B030D-6E8A-4147-A177-3AD203B41FA5}">
                      <a16:colId xmlns:a16="http://schemas.microsoft.com/office/drawing/2014/main" val="4008148584"/>
                    </a:ext>
                  </a:extLst>
                </a:gridCol>
                <a:gridCol w="2408000">
                  <a:extLst>
                    <a:ext uri="{9D8B030D-6E8A-4147-A177-3AD203B41FA5}">
                      <a16:colId xmlns:a16="http://schemas.microsoft.com/office/drawing/2014/main" val="4109880952"/>
                    </a:ext>
                  </a:extLst>
                </a:gridCol>
                <a:gridCol w="672822">
                  <a:extLst>
                    <a:ext uri="{9D8B030D-6E8A-4147-A177-3AD203B41FA5}">
                      <a16:colId xmlns:a16="http://schemas.microsoft.com/office/drawing/2014/main" val="2836960369"/>
                    </a:ext>
                  </a:extLst>
                </a:gridCol>
                <a:gridCol w="336413">
                  <a:extLst>
                    <a:ext uri="{9D8B030D-6E8A-4147-A177-3AD203B41FA5}">
                      <a16:colId xmlns:a16="http://schemas.microsoft.com/office/drawing/2014/main" val="2072002861"/>
                    </a:ext>
                  </a:extLst>
                </a:gridCol>
              </a:tblGrid>
              <a:tr h="112391">
                <a:tc gridSpan="5"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11"/>
                        </a:rPr>
                        <a:t>Key</a:t>
                      </a:r>
                    </a:p>
                  </a:txBody>
                  <a:tcPr marL="4241" marR="4241" marT="4241" marB="20357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1"/>
                      </a:endParaRPr>
                    </a:p>
                  </a:txBody>
                  <a:tcPr marL="4241" marR="4241" marT="4241" marB="20357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5"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11"/>
                        </a:rPr>
                        <a:t>WHO Ordinal Scale for Clinical Improvement (OSCI)</a:t>
                      </a:r>
                    </a:p>
                  </a:txBody>
                  <a:tcPr marL="4241" marR="4241" marT="4241" marB="20357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3090134"/>
                  </a:ext>
                </a:extLst>
              </a:tr>
              <a:tr h="112391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1"/>
                        </a:rPr>
                        <a:t>Smoking History</a:t>
                      </a:r>
                    </a:p>
                  </a:txBody>
                  <a:tcPr marL="4241" marR="4241" marT="4241" marB="20357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1"/>
                        </a:rPr>
                        <a:t>0 = never</a:t>
                      </a:r>
                    </a:p>
                  </a:txBody>
                  <a:tcPr marL="4241" marR="4241" marT="4241" marB="2035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1"/>
                        </a:rPr>
                        <a:t>1= former</a:t>
                      </a:r>
                    </a:p>
                  </a:txBody>
                  <a:tcPr marL="4241" marR="4241" marT="4241" marB="2035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1"/>
                        </a:rPr>
                        <a:t>2 =current</a:t>
                      </a:r>
                    </a:p>
                  </a:txBody>
                  <a:tcPr marL="4241" marR="4241" marT="4241" marB="2035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1"/>
                      </a:endParaRPr>
                    </a:p>
                  </a:txBody>
                  <a:tcPr marL="4241" marR="4241" marT="4241" marB="20357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1"/>
                      </a:endParaRPr>
                    </a:p>
                  </a:txBody>
                  <a:tcPr marL="4241" marR="4241" marT="4241" marB="20357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11"/>
                        </a:rPr>
                        <a:t>Mild Disease</a:t>
                      </a:r>
                    </a:p>
                  </a:txBody>
                  <a:tcPr marL="4241" marR="4241" marT="4241" marB="2035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1"/>
                        </a:rPr>
                        <a:t>1</a:t>
                      </a:r>
                    </a:p>
                  </a:txBody>
                  <a:tcPr marL="4241" marR="4241" marT="4241" marB="2035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1"/>
                        </a:rPr>
                        <a:t>Ambulatory, No limitation of activities</a:t>
                      </a:r>
                    </a:p>
                  </a:txBody>
                  <a:tcPr marL="4241" marR="4241" marT="4241" marB="2035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1"/>
                      </a:endParaRPr>
                    </a:p>
                  </a:txBody>
                  <a:tcPr marL="4241" marR="4241" marT="4241" marB="2035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1"/>
                      </a:endParaRPr>
                    </a:p>
                  </a:txBody>
                  <a:tcPr marL="4241" marR="4241" marT="4241" marB="20357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69073"/>
                  </a:ext>
                </a:extLst>
              </a:tr>
              <a:tr h="197355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1"/>
                        </a:rPr>
                        <a:t>Race</a:t>
                      </a:r>
                    </a:p>
                  </a:txBody>
                  <a:tcPr marL="4241" marR="4241" marT="4241" marB="20357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1"/>
                        </a:rPr>
                        <a:t>0 =white</a:t>
                      </a:r>
                    </a:p>
                  </a:txBody>
                  <a:tcPr marL="4241" marR="4241" marT="4241" marB="2035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1"/>
                        </a:rPr>
                        <a:t>1 = black</a:t>
                      </a:r>
                    </a:p>
                  </a:txBody>
                  <a:tcPr marL="4241" marR="4241" marT="4241" marB="2035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11"/>
                        </a:rPr>
                        <a:t>2 = indian/asian</a:t>
                      </a:r>
                    </a:p>
                  </a:txBody>
                  <a:tcPr marL="4241" marR="4241" marT="4241" marB="2035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11"/>
                        </a:rPr>
                        <a:t>3 = other</a:t>
                      </a:r>
                    </a:p>
                  </a:txBody>
                  <a:tcPr marL="4241" marR="4241" marT="4241" marB="20357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1"/>
                      </a:endParaRPr>
                    </a:p>
                  </a:txBody>
                  <a:tcPr marL="4241" marR="4241" marT="4241" marB="20357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1"/>
                        </a:rPr>
                        <a:t>2</a:t>
                      </a:r>
                    </a:p>
                  </a:txBody>
                  <a:tcPr marL="4241" marR="4241" marT="4241" marB="2035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1"/>
                        </a:rPr>
                        <a:t>Ambulatory, Limitation of activities. Home O2 requirement, or both</a:t>
                      </a:r>
                    </a:p>
                  </a:txBody>
                  <a:tcPr marL="4241" marR="4241" marT="4241" marB="2035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1"/>
                      </a:endParaRPr>
                    </a:p>
                  </a:txBody>
                  <a:tcPr marL="4241" marR="4241" marT="4241" marB="2035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1"/>
                      </a:endParaRPr>
                    </a:p>
                  </a:txBody>
                  <a:tcPr marL="4241" marR="4241" marT="4241" marB="20357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7090805"/>
                  </a:ext>
                </a:extLst>
              </a:tr>
              <a:tr h="197355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1"/>
                        </a:rPr>
                        <a:t>Sex</a:t>
                      </a:r>
                    </a:p>
                  </a:txBody>
                  <a:tcPr marL="4241" marR="4241" marT="4241" marB="20357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11"/>
                        </a:rPr>
                        <a:t>0=female</a:t>
                      </a:r>
                    </a:p>
                  </a:txBody>
                  <a:tcPr marL="4241" marR="4241" marT="4241" marB="2035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11"/>
                        </a:rPr>
                        <a:t>1 = male</a:t>
                      </a:r>
                    </a:p>
                  </a:txBody>
                  <a:tcPr marL="4241" marR="4241" marT="4241" marB="2035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11"/>
                      </a:endParaRPr>
                    </a:p>
                  </a:txBody>
                  <a:tcPr marL="4241" marR="4241" marT="4241" marB="2035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1"/>
                      </a:endParaRPr>
                    </a:p>
                  </a:txBody>
                  <a:tcPr marL="4241" marR="4241" marT="4241" marB="20357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1"/>
                      </a:endParaRPr>
                    </a:p>
                  </a:txBody>
                  <a:tcPr marL="4241" marR="4241" marT="4241" marB="20357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1"/>
                        </a:rPr>
                        <a:t>3</a:t>
                      </a:r>
                    </a:p>
                  </a:txBody>
                  <a:tcPr marL="4241" marR="4241" marT="4241" marB="2035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1"/>
                        </a:rPr>
                        <a:t>Hospitalized, No O2 therapy + not requiring medical care</a:t>
                      </a:r>
                    </a:p>
                  </a:txBody>
                  <a:tcPr marL="4241" marR="4241" marT="4241" marB="2035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1"/>
                      </a:endParaRPr>
                    </a:p>
                  </a:txBody>
                  <a:tcPr marL="4241" marR="4241" marT="4241" marB="2035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1"/>
                      </a:endParaRPr>
                    </a:p>
                  </a:txBody>
                  <a:tcPr marL="4241" marR="4241" marT="4241" marB="20357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53982527"/>
                  </a:ext>
                </a:extLst>
              </a:tr>
              <a:tr h="197355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1"/>
                        </a:rPr>
                        <a:t>Vaccinated</a:t>
                      </a:r>
                    </a:p>
                  </a:txBody>
                  <a:tcPr marL="4241" marR="4241" marT="4241" marB="20357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11"/>
                        </a:rPr>
                        <a:t>0=Pfizer</a:t>
                      </a:r>
                    </a:p>
                  </a:txBody>
                  <a:tcPr marL="4241" marR="4241" marT="4241" marB="2035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1"/>
                        </a:rPr>
                        <a:t>1 = Moderna</a:t>
                      </a:r>
                    </a:p>
                  </a:txBody>
                  <a:tcPr marL="4241" marR="4241" marT="4241" marB="2035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1"/>
                        </a:rPr>
                        <a:t>3 = JNJ</a:t>
                      </a:r>
                    </a:p>
                  </a:txBody>
                  <a:tcPr marL="4241" marR="4241" marT="4241" marB="2035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1"/>
                        </a:rPr>
                        <a:t>4 = other</a:t>
                      </a:r>
                    </a:p>
                  </a:txBody>
                  <a:tcPr marL="4241" marR="4241" marT="4241" marB="20357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1"/>
                      </a:endParaRPr>
                    </a:p>
                  </a:txBody>
                  <a:tcPr marL="4241" marR="4241" marT="4241" marB="20357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1"/>
                        </a:rPr>
                        <a:t>4</a:t>
                      </a:r>
                    </a:p>
                  </a:txBody>
                  <a:tcPr marL="4241" marR="4241" marT="4241" marB="2035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1"/>
                        </a:rPr>
                        <a:t>Hospitalized, No O2 therapy, but requiring ongoing medical care</a:t>
                      </a:r>
                    </a:p>
                  </a:txBody>
                  <a:tcPr marL="4241" marR="4241" marT="4241" marB="2035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1"/>
                      </a:endParaRPr>
                    </a:p>
                  </a:txBody>
                  <a:tcPr marL="4241" marR="4241" marT="4241" marB="2035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1"/>
                      </a:endParaRPr>
                    </a:p>
                  </a:txBody>
                  <a:tcPr marL="4241" marR="4241" marT="4241" marB="20357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50304786"/>
                  </a:ext>
                </a:extLst>
              </a:tr>
              <a:tr h="197355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1"/>
                        </a:rPr>
                        <a:t>Full Dose Anticoagulation</a:t>
                      </a:r>
                    </a:p>
                  </a:txBody>
                  <a:tcPr marL="4241" marR="4241" marT="4241" marB="20357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1"/>
                        </a:rPr>
                        <a:t>0=not received</a:t>
                      </a:r>
                    </a:p>
                  </a:txBody>
                  <a:tcPr marL="4241" marR="4241" marT="4241" marB="2035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1"/>
                        </a:rPr>
                        <a:t>1=received</a:t>
                      </a:r>
                    </a:p>
                  </a:txBody>
                  <a:tcPr marL="4241" marR="4241" marT="4241" marB="2035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1"/>
                        </a:rPr>
                        <a:t>2=Enoxaparin 1mg/kg Q24H</a:t>
                      </a:r>
                    </a:p>
                  </a:txBody>
                  <a:tcPr marL="4241" marR="4241" marT="4241" marB="2035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1"/>
                      </a:endParaRPr>
                    </a:p>
                  </a:txBody>
                  <a:tcPr marL="4241" marR="4241" marT="4241" marB="20357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1"/>
                      </a:endParaRPr>
                    </a:p>
                  </a:txBody>
                  <a:tcPr marL="4241" marR="4241" marT="4241" marB="20357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11"/>
                        </a:rPr>
                        <a:t>Severe Disease</a:t>
                      </a:r>
                    </a:p>
                  </a:txBody>
                  <a:tcPr marL="4241" marR="4241" marT="4241" marB="2035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1"/>
                        </a:rPr>
                        <a:t>5</a:t>
                      </a:r>
                    </a:p>
                  </a:txBody>
                  <a:tcPr marL="4241" marR="4241" marT="4241" marB="2035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1"/>
                        </a:rPr>
                        <a:t>Hospitalized, Any supplemental O2</a:t>
                      </a:r>
                    </a:p>
                  </a:txBody>
                  <a:tcPr marL="4241" marR="4241" marT="4241" marB="2035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1"/>
                      </a:endParaRPr>
                    </a:p>
                  </a:txBody>
                  <a:tcPr marL="4241" marR="4241" marT="4241" marB="2035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1"/>
                      </a:endParaRPr>
                    </a:p>
                  </a:txBody>
                  <a:tcPr marL="4241" marR="4241" marT="4241" marB="20357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17548271"/>
                  </a:ext>
                </a:extLst>
              </a:tr>
              <a:tr h="282319"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1"/>
                      </a:endParaRPr>
                    </a:p>
                  </a:txBody>
                  <a:tcPr marL="4241" marR="4241" marT="4241" marB="20357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1"/>
                        </a:rPr>
                        <a:t>Has 2 hospital admission</a:t>
                      </a:r>
                    </a:p>
                  </a:txBody>
                  <a:tcPr marL="4241" marR="4241" marT="4241" marB="2035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1"/>
                      </a:endParaRPr>
                    </a:p>
                  </a:txBody>
                  <a:tcPr marL="4241" marR="4241" marT="4241" marB="2035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1"/>
                      </a:endParaRPr>
                    </a:p>
                  </a:txBody>
                  <a:tcPr marL="4241" marR="4241" marT="4241" marB="2035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1"/>
                      </a:endParaRPr>
                    </a:p>
                  </a:txBody>
                  <a:tcPr marL="4241" marR="4241" marT="4241" marB="20357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1"/>
                      </a:endParaRPr>
                    </a:p>
                  </a:txBody>
                  <a:tcPr marL="4241" marR="4241" marT="4241" marB="20357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1"/>
                        </a:rPr>
                        <a:t>6</a:t>
                      </a:r>
                    </a:p>
                  </a:txBody>
                  <a:tcPr marL="4241" marR="4241" marT="4241" marB="2035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1"/>
                        </a:rPr>
                        <a:t>Hospitalized, Requiring NIV or HFNC</a:t>
                      </a:r>
                    </a:p>
                  </a:txBody>
                  <a:tcPr marL="4241" marR="4241" marT="4241" marB="2035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1"/>
                      </a:endParaRPr>
                    </a:p>
                  </a:txBody>
                  <a:tcPr marL="4241" marR="4241" marT="4241" marB="2035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1"/>
                      </a:endParaRPr>
                    </a:p>
                  </a:txBody>
                  <a:tcPr marL="4241" marR="4241" marT="4241" marB="20357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90543647"/>
                  </a:ext>
                </a:extLst>
              </a:tr>
              <a:tr h="197355"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1"/>
                      </a:endParaRPr>
                    </a:p>
                  </a:txBody>
                  <a:tcPr marL="4241" marR="4241" marT="4241" marB="20357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1"/>
                        </a:rPr>
                        <a:t>negative COVID</a:t>
                      </a:r>
                    </a:p>
                  </a:txBody>
                  <a:tcPr marL="4241" marR="4241" marT="4241" marB="2035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1"/>
                      </a:endParaRPr>
                    </a:p>
                  </a:txBody>
                  <a:tcPr marL="4241" marR="4241" marT="4241" marB="2035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1"/>
                      </a:endParaRPr>
                    </a:p>
                  </a:txBody>
                  <a:tcPr marL="4241" marR="4241" marT="4241" marB="2035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1"/>
                      </a:endParaRPr>
                    </a:p>
                  </a:txBody>
                  <a:tcPr marL="4241" marR="4241" marT="4241" marB="20357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1"/>
                      </a:endParaRPr>
                    </a:p>
                  </a:txBody>
                  <a:tcPr marL="4241" marR="4241" marT="4241" marB="20357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1"/>
                        </a:rPr>
                        <a:t>7</a:t>
                      </a:r>
                    </a:p>
                  </a:txBody>
                  <a:tcPr marL="4241" marR="4241" marT="4241" marB="2035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1"/>
                        </a:rPr>
                        <a:t>Hospitalized, IMV or ECMO</a:t>
                      </a:r>
                    </a:p>
                  </a:txBody>
                  <a:tcPr marL="4241" marR="4241" marT="4241" marB="2035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1"/>
                      </a:endParaRPr>
                    </a:p>
                  </a:txBody>
                  <a:tcPr marL="4241" marR="4241" marT="4241" marB="2035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1"/>
                      </a:endParaRPr>
                    </a:p>
                  </a:txBody>
                  <a:tcPr marL="4241" marR="4241" marT="4241" marB="20357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13391795"/>
                  </a:ext>
                </a:extLst>
              </a:tr>
              <a:tr h="367283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3465A4"/>
                          </a:solidFill>
                          <a:effectLst/>
                          <a:latin typeface="Calibri11"/>
                        </a:rPr>
                        <a:t>CCI</a:t>
                      </a:r>
                    </a:p>
                  </a:txBody>
                  <a:tcPr marL="4241" marR="4241" marT="4241" marB="20357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1"/>
                        </a:rPr>
                        <a:t>Charlson Comorbidity Index criteria</a:t>
                      </a:r>
                    </a:p>
                  </a:txBody>
                  <a:tcPr marL="4241" marR="4241" marT="4241" marB="20357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1"/>
                      </a:endParaRPr>
                    </a:p>
                  </a:txBody>
                  <a:tcPr marL="4241" marR="4241" marT="4241" marB="2035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1"/>
                      </a:endParaRPr>
                    </a:p>
                  </a:txBody>
                  <a:tcPr marL="4241" marR="4241" marT="4241" marB="2035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1"/>
                      </a:endParaRPr>
                    </a:p>
                  </a:txBody>
                  <a:tcPr marL="4241" marR="4241" marT="4241" marB="20357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1"/>
                      </a:endParaRPr>
                    </a:p>
                  </a:txBody>
                  <a:tcPr marL="4241" marR="4241" marT="4241" marB="20357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1"/>
                        </a:rPr>
                        <a:t>8</a:t>
                      </a:r>
                    </a:p>
                  </a:txBody>
                  <a:tcPr marL="4241" marR="4241" marT="4241" marB="2035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1"/>
                        </a:rPr>
                        <a:t>Death</a:t>
                      </a:r>
                    </a:p>
                  </a:txBody>
                  <a:tcPr marL="4241" marR="4241" marT="4241" marB="2035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1"/>
                      </a:endParaRPr>
                    </a:p>
                  </a:txBody>
                  <a:tcPr marL="4241" marR="4241" marT="4241" marB="2035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1"/>
                      </a:endParaRPr>
                    </a:p>
                  </a:txBody>
                  <a:tcPr marL="4241" marR="4241" marT="4241" marB="20357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405796"/>
                  </a:ext>
                </a:extLst>
              </a:tr>
              <a:tr h="282319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FF8000"/>
                          </a:solidFill>
                          <a:effectLst/>
                          <a:latin typeface="Calibri11"/>
                        </a:rPr>
                        <a:t>Metabolic Syndrome</a:t>
                      </a:r>
                    </a:p>
                  </a:txBody>
                  <a:tcPr marL="4241" marR="4241" marT="4241" marB="20357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1"/>
                        </a:rPr>
                        <a:t>Metabolic Syndrome Criteria</a:t>
                      </a:r>
                    </a:p>
                  </a:txBody>
                  <a:tcPr marL="4241" marR="4241" marT="4241" marB="20357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1"/>
                      </a:endParaRPr>
                    </a:p>
                  </a:txBody>
                  <a:tcPr marL="4241" marR="4241" marT="4241" marB="2035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1"/>
                      </a:endParaRPr>
                    </a:p>
                  </a:txBody>
                  <a:tcPr marL="4241" marR="4241" marT="4241" marB="2035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1"/>
                      </a:endParaRPr>
                    </a:p>
                  </a:txBody>
                  <a:tcPr marL="4241" marR="4241" marT="4241" marB="20357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1"/>
                      </a:endParaRPr>
                    </a:p>
                  </a:txBody>
                  <a:tcPr marL="4241" marR="4241" marT="4241" marB="20357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1"/>
                      </a:endParaRPr>
                    </a:p>
                  </a:txBody>
                  <a:tcPr marL="4241" marR="4241" marT="4241" marB="20357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1"/>
                      </a:endParaRPr>
                    </a:p>
                  </a:txBody>
                  <a:tcPr marL="4241" marR="4241" marT="4241" marB="20357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1"/>
                      </a:endParaRPr>
                    </a:p>
                  </a:txBody>
                  <a:tcPr marL="4241" marR="4241" marT="4241" marB="20357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05892561"/>
                  </a:ext>
                </a:extLst>
              </a:tr>
              <a:tr h="197355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069A2E"/>
                          </a:solidFill>
                          <a:effectLst/>
                          <a:latin typeface="Calibri11"/>
                        </a:rPr>
                        <a:t>Medications</a:t>
                      </a:r>
                    </a:p>
                  </a:txBody>
                  <a:tcPr marL="4241" marR="4241" marT="4241" marB="20357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1"/>
                        </a:rPr>
                        <a:t>Medication Data</a:t>
                      </a:r>
                    </a:p>
                  </a:txBody>
                  <a:tcPr marL="4241" marR="4241" marT="4241" marB="20357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1"/>
                      </a:endParaRPr>
                    </a:p>
                  </a:txBody>
                  <a:tcPr marL="4241" marR="4241" marT="4241" marB="2035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1"/>
                      </a:endParaRPr>
                    </a:p>
                  </a:txBody>
                  <a:tcPr marL="4241" marR="4241" marT="4241" marB="2035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1"/>
                      </a:endParaRPr>
                    </a:p>
                  </a:txBody>
                  <a:tcPr marL="4241" marR="4241" marT="4241" marB="20357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1"/>
                      </a:endParaRPr>
                    </a:p>
                  </a:txBody>
                  <a:tcPr marL="4241" marR="4241" marT="4241" marB="20357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1"/>
                      </a:endParaRPr>
                    </a:p>
                  </a:txBody>
                  <a:tcPr marL="4241" marR="4241" marT="4241" marB="2035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1"/>
                      </a:endParaRPr>
                    </a:p>
                  </a:txBody>
                  <a:tcPr marL="4241" marR="4241" marT="4241" marB="2035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1"/>
                      </a:endParaRPr>
                    </a:p>
                  </a:txBody>
                  <a:tcPr marL="4241" marR="4241" marT="4241" marB="2035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49260916"/>
                  </a:ext>
                </a:extLst>
              </a:tr>
              <a:tr h="112391"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1"/>
                      </a:endParaRPr>
                    </a:p>
                  </a:txBody>
                  <a:tcPr marL="4241" marR="4241" marT="4241" marB="2035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1"/>
                      </a:endParaRPr>
                    </a:p>
                  </a:txBody>
                  <a:tcPr marL="4241" marR="4241" marT="4241" marB="20357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1"/>
                      </a:endParaRPr>
                    </a:p>
                  </a:txBody>
                  <a:tcPr marL="4241" marR="4241" marT="4241" marB="20357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1"/>
                      </a:endParaRPr>
                    </a:p>
                  </a:txBody>
                  <a:tcPr marL="4241" marR="4241" marT="4241" marB="20357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1"/>
                      </a:endParaRPr>
                    </a:p>
                  </a:txBody>
                  <a:tcPr marL="4241" marR="4241" marT="4241" marB="20357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1"/>
                      </a:endParaRPr>
                    </a:p>
                  </a:txBody>
                  <a:tcPr marL="4241" marR="4241" marT="4241" marB="2035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1"/>
                      </a:endParaRPr>
                    </a:p>
                  </a:txBody>
                  <a:tcPr marL="4241" marR="4241" marT="4241" marB="2035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1"/>
                      </a:endParaRPr>
                    </a:p>
                  </a:txBody>
                  <a:tcPr marL="4241" marR="4241" marT="4241" marB="2035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1"/>
                      </a:endParaRPr>
                    </a:p>
                  </a:txBody>
                  <a:tcPr marL="4241" marR="4241" marT="4241" marB="2035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70193736"/>
                  </a:ext>
                </a:extLst>
              </a:tr>
              <a:tr h="112391">
                <a:tc gridSpan="6"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11"/>
                        </a:rPr>
                        <a:t>Metabolic Syndrome Criterion</a:t>
                      </a:r>
                    </a:p>
                  </a:txBody>
                  <a:tcPr marL="4241" marR="4241" marT="4241" marB="20357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1"/>
                      </a:endParaRPr>
                    </a:p>
                  </a:txBody>
                  <a:tcPr marL="4241" marR="4241" marT="4241" marB="20357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1"/>
                      </a:endParaRPr>
                    </a:p>
                  </a:txBody>
                  <a:tcPr marL="4241" marR="4241" marT="4241" marB="2035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1"/>
                      </a:endParaRPr>
                    </a:p>
                  </a:txBody>
                  <a:tcPr marL="4241" marR="4241" marT="4241" marB="2035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1"/>
                      </a:endParaRPr>
                    </a:p>
                  </a:txBody>
                  <a:tcPr marL="4241" marR="4241" marT="4241" marB="2035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45872031"/>
                  </a:ext>
                </a:extLst>
              </a:tr>
              <a:tr h="118222">
                <a:tc rowSpan="21" gridSpan="5"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 Patients with metabolic syndrome were identified from admission data using modified World Health Organization criteria</a:t>
                      </a: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1"/>
                        </a:rPr>
                        <a:t>17</a:t>
                      </a:r>
                      <a:r>
                        <a:rPr lang="en-US" sz="8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 as previously described</a:t>
                      </a: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1"/>
                        </a:rPr>
                        <a:t>7</a:t>
                      </a:r>
                      <a:r>
                        <a:rPr lang="en-US" sz="8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 and as having at least 3 of the following: prediabetes (hemoglobin A</a:t>
                      </a: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1"/>
                        </a:rPr>
                        <a:t>1c</a:t>
                      </a:r>
                      <a:r>
                        <a:rPr lang="en-US" sz="8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 ≥5.7% [to convert to proportion of total hemoglobin, multiply by 0.01]), history of diabetes, or diabetes medication use; obesity (body mass index [BMI; calculated as weight in kilograms divided by height in meters squared] </a:t>
                      </a: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1"/>
                        </a:rPr>
                        <a:t>≥</a:t>
                      </a:r>
                      <a:r>
                        <a:rPr lang="en-US" sz="8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30); history of hypertension or antihypertensive medication use; and serum triglyceride (TG) level of 150 mg/dL or greater (to convert to millimoles per liter, multiply by 0.0113), serum high-density lipoprotein (HDL) level less than 50 mg/dL for women and less than 40 mg/dL for men (to convert to millimoles per liter, multiply by 0.0259), or cholesterol-lowering medication use with history of dyslipidemia.</a:t>
                      </a:r>
                    </a:p>
                  </a:txBody>
                  <a:tcPr marL="4241" marR="4241" marT="4241" marB="20357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7D7"/>
                    </a:solidFill>
                  </a:tcPr>
                </a:tc>
                <a:tc rowSpan="21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1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1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1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1"/>
                      </a:endParaRPr>
                    </a:p>
                  </a:txBody>
                  <a:tcPr marL="4241" marR="4241" marT="4241" marB="20357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1"/>
                      </a:endParaRPr>
                    </a:p>
                  </a:txBody>
                  <a:tcPr marL="4241" marR="4241" marT="4241" marB="20357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1"/>
                      </a:endParaRPr>
                    </a:p>
                  </a:txBody>
                  <a:tcPr marL="4241" marR="4241" marT="4241" marB="2035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1"/>
                      </a:endParaRPr>
                    </a:p>
                  </a:txBody>
                  <a:tcPr marL="4241" marR="4241" marT="4241" marB="2035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1"/>
                      </a:endParaRPr>
                    </a:p>
                  </a:txBody>
                  <a:tcPr marL="4241" marR="4241" marT="4241" marB="2035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1501429"/>
                  </a:ext>
                </a:extLst>
              </a:tr>
              <a:tr h="112391">
                <a:tc gridSpan="5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1"/>
                      </a:endParaRPr>
                    </a:p>
                  </a:txBody>
                  <a:tcPr marL="4241" marR="4241" marT="4241" marB="20357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1"/>
                      </a:endParaRPr>
                    </a:p>
                  </a:txBody>
                  <a:tcPr marL="4241" marR="4241" marT="4241" marB="20357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1"/>
                      </a:endParaRPr>
                    </a:p>
                  </a:txBody>
                  <a:tcPr marL="4241" marR="4241" marT="4241" marB="2035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1"/>
                      </a:endParaRPr>
                    </a:p>
                  </a:txBody>
                  <a:tcPr marL="4241" marR="4241" marT="4241" marB="2035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1"/>
                      </a:endParaRPr>
                    </a:p>
                  </a:txBody>
                  <a:tcPr marL="4241" marR="4241" marT="4241" marB="2035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51170079"/>
                  </a:ext>
                </a:extLst>
              </a:tr>
              <a:tr h="112391">
                <a:tc gridSpan="5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1"/>
                      </a:endParaRPr>
                    </a:p>
                  </a:txBody>
                  <a:tcPr marL="4241" marR="4241" marT="4241" marB="20357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1"/>
                      </a:endParaRPr>
                    </a:p>
                  </a:txBody>
                  <a:tcPr marL="4241" marR="4241" marT="4241" marB="20357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1"/>
                      </a:endParaRPr>
                    </a:p>
                  </a:txBody>
                  <a:tcPr marL="4241" marR="4241" marT="4241" marB="2035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1"/>
                      </a:endParaRPr>
                    </a:p>
                  </a:txBody>
                  <a:tcPr marL="4241" marR="4241" marT="4241" marB="2035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1"/>
                      </a:endParaRPr>
                    </a:p>
                  </a:txBody>
                  <a:tcPr marL="4241" marR="4241" marT="4241" marB="2035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64485651"/>
                  </a:ext>
                </a:extLst>
              </a:tr>
              <a:tr h="112391">
                <a:tc gridSpan="5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1"/>
                      </a:endParaRPr>
                    </a:p>
                  </a:txBody>
                  <a:tcPr marL="4241" marR="4241" marT="4241" marB="20357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1"/>
                      </a:endParaRPr>
                    </a:p>
                  </a:txBody>
                  <a:tcPr marL="4241" marR="4241" marT="4241" marB="20357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1"/>
                      </a:endParaRPr>
                    </a:p>
                  </a:txBody>
                  <a:tcPr marL="4241" marR="4241" marT="4241" marB="2035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1"/>
                      </a:endParaRPr>
                    </a:p>
                  </a:txBody>
                  <a:tcPr marL="4241" marR="4241" marT="4241" marB="2035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1"/>
                      </a:endParaRPr>
                    </a:p>
                  </a:txBody>
                  <a:tcPr marL="4241" marR="4241" marT="4241" marB="2035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9105481"/>
                  </a:ext>
                </a:extLst>
              </a:tr>
              <a:tr h="112391">
                <a:tc gridSpan="5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1"/>
                      </a:endParaRPr>
                    </a:p>
                  </a:txBody>
                  <a:tcPr marL="4241" marR="4241" marT="4241" marB="20357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1"/>
                      </a:endParaRPr>
                    </a:p>
                  </a:txBody>
                  <a:tcPr marL="4241" marR="4241" marT="4241" marB="20357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1"/>
                      </a:endParaRPr>
                    </a:p>
                  </a:txBody>
                  <a:tcPr marL="4241" marR="4241" marT="4241" marB="2035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1"/>
                      </a:endParaRPr>
                    </a:p>
                  </a:txBody>
                  <a:tcPr marL="4241" marR="4241" marT="4241" marB="2035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1"/>
                      </a:endParaRPr>
                    </a:p>
                  </a:txBody>
                  <a:tcPr marL="4241" marR="4241" marT="4241" marB="2035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67987255"/>
                  </a:ext>
                </a:extLst>
              </a:tr>
              <a:tr h="112391">
                <a:tc gridSpan="5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1"/>
                      </a:endParaRPr>
                    </a:p>
                  </a:txBody>
                  <a:tcPr marL="4241" marR="4241" marT="4241" marB="20357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1"/>
                      </a:endParaRPr>
                    </a:p>
                  </a:txBody>
                  <a:tcPr marL="4241" marR="4241" marT="4241" marB="20357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1"/>
                      </a:endParaRPr>
                    </a:p>
                  </a:txBody>
                  <a:tcPr marL="4241" marR="4241" marT="4241" marB="2035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1"/>
                      </a:endParaRPr>
                    </a:p>
                  </a:txBody>
                  <a:tcPr marL="4241" marR="4241" marT="4241" marB="2035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1"/>
                      </a:endParaRPr>
                    </a:p>
                  </a:txBody>
                  <a:tcPr marL="4241" marR="4241" marT="4241" marB="2035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38073332"/>
                  </a:ext>
                </a:extLst>
              </a:tr>
              <a:tr h="112391">
                <a:tc gridSpan="5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1"/>
                      </a:endParaRPr>
                    </a:p>
                  </a:txBody>
                  <a:tcPr marL="4241" marR="4241" marT="4241" marB="20357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1"/>
                      </a:endParaRPr>
                    </a:p>
                  </a:txBody>
                  <a:tcPr marL="4241" marR="4241" marT="4241" marB="20357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1"/>
                      </a:endParaRPr>
                    </a:p>
                  </a:txBody>
                  <a:tcPr marL="4241" marR="4241" marT="4241" marB="2035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1"/>
                      </a:endParaRPr>
                    </a:p>
                  </a:txBody>
                  <a:tcPr marL="4241" marR="4241" marT="4241" marB="2035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1"/>
                      </a:endParaRPr>
                    </a:p>
                  </a:txBody>
                  <a:tcPr marL="4241" marR="4241" marT="4241" marB="2035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51983044"/>
                  </a:ext>
                </a:extLst>
              </a:tr>
              <a:tr h="112391">
                <a:tc gridSpan="5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1"/>
                      </a:endParaRPr>
                    </a:p>
                  </a:txBody>
                  <a:tcPr marL="4241" marR="4241" marT="4241" marB="20357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1"/>
                      </a:endParaRPr>
                    </a:p>
                  </a:txBody>
                  <a:tcPr marL="4241" marR="4241" marT="4241" marB="20357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1"/>
                      </a:endParaRPr>
                    </a:p>
                  </a:txBody>
                  <a:tcPr marL="4241" marR="4241" marT="4241" marB="2035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1"/>
                      </a:endParaRPr>
                    </a:p>
                  </a:txBody>
                  <a:tcPr marL="4241" marR="4241" marT="4241" marB="2035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1"/>
                      </a:endParaRPr>
                    </a:p>
                  </a:txBody>
                  <a:tcPr marL="4241" marR="4241" marT="4241" marB="2035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9532493"/>
                  </a:ext>
                </a:extLst>
              </a:tr>
              <a:tr h="112391">
                <a:tc gridSpan="5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1"/>
                      </a:endParaRPr>
                    </a:p>
                  </a:txBody>
                  <a:tcPr marL="4241" marR="4241" marT="4241" marB="20357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1"/>
                      </a:endParaRPr>
                    </a:p>
                  </a:txBody>
                  <a:tcPr marL="4241" marR="4241" marT="4241" marB="20357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1"/>
                      </a:endParaRPr>
                    </a:p>
                  </a:txBody>
                  <a:tcPr marL="4241" marR="4241" marT="4241" marB="2035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1"/>
                      </a:endParaRPr>
                    </a:p>
                  </a:txBody>
                  <a:tcPr marL="4241" marR="4241" marT="4241" marB="2035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1"/>
                      </a:endParaRPr>
                    </a:p>
                  </a:txBody>
                  <a:tcPr marL="4241" marR="4241" marT="4241" marB="2035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1441176"/>
                  </a:ext>
                </a:extLst>
              </a:tr>
              <a:tr h="112391">
                <a:tc gridSpan="5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1"/>
                      </a:endParaRPr>
                    </a:p>
                  </a:txBody>
                  <a:tcPr marL="4241" marR="4241" marT="4241" marB="20357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1"/>
                      </a:endParaRPr>
                    </a:p>
                  </a:txBody>
                  <a:tcPr marL="4241" marR="4241" marT="4241" marB="20357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1"/>
                      </a:endParaRPr>
                    </a:p>
                  </a:txBody>
                  <a:tcPr marL="4241" marR="4241" marT="4241" marB="2035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1"/>
                      </a:endParaRPr>
                    </a:p>
                  </a:txBody>
                  <a:tcPr marL="4241" marR="4241" marT="4241" marB="2035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1"/>
                      </a:endParaRPr>
                    </a:p>
                  </a:txBody>
                  <a:tcPr marL="4241" marR="4241" marT="4241" marB="2035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1291636"/>
                  </a:ext>
                </a:extLst>
              </a:tr>
              <a:tr h="112391">
                <a:tc gridSpan="5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1"/>
                      </a:endParaRPr>
                    </a:p>
                  </a:txBody>
                  <a:tcPr marL="4241" marR="4241" marT="4241" marB="20357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1"/>
                      </a:endParaRPr>
                    </a:p>
                  </a:txBody>
                  <a:tcPr marL="4241" marR="4241" marT="4241" marB="20357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1"/>
                      </a:endParaRPr>
                    </a:p>
                  </a:txBody>
                  <a:tcPr marL="4241" marR="4241" marT="4241" marB="2035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1"/>
                      </a:endParaRPr>
                    </a:p>
                  </a:txBody>
                  <a:tcPr marL="4241" marR="4241" marT="4241" marB="2035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1"/>
                      </a:endParaRPr>
                    </a:p>
                  </a:txBody>
                  <a:tcPr marL="4241" marR="4241" marT="4241" marB="2035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7145143"/>
                  </a:ext>
                </a:extLst>
              </a:tr>
              <a:tr h="112391">
                <a:tc gridSpan="5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1"/>
                      </a:endParaRPr>
                    </a:p>
                  </a:txBody>
                  <a:tcPr marL="4241" marR="4241" marT="4241" marB="20357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1"/>
                      </a:endParaRPr>
                    </a:p>
                  </a:txBody>
                  <a:tcPr marL="4241" marR="4241" marT="4241" marB="20357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1"/>
                      </a:endParaRPr>
                    </a:p>
                  </a:txBody>
                  <a:tcPr marL="4241" marR="4241" marT="4241" marB="2035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1"/>
                      </a:endParaRPr>
                    </a:p>
                  </a:txBody>
                  <a:tcPr marL="4241" marR="4241" marT="4241" marB="2035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1"/>
                      </a:endParaRPr>
                    </a:p>
                  </a:txBody>
                  <a:tcPr marL="4241" marR="4241" marT="4241" marB="2035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6116888"/>
                  </a:ext>
                </a:extLst>
              </a:tr>
              <a:tr h="112391">
                <a:tc gridSpan="5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1"/>
                      </a:endParaRPr>
                    </a:p>
                  </a:txBody>
                  <a:tcPr marL="4241" marR="4241" marT="4241" marB="20357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1"/>
                      </a:endParaRPr>
                    </a:p>
                  </a:txBody>
                  <a:tcPr marL="4241" marR="4241" marT="4241" marB="20357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1"/>
                      </a:endParaRPr>
                    </a:p>
                  </a:txBody>
                  <a:tcPr marL="4241" marR="4241" marT="4241" marB="2035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1"/>
                      </a:endParaRPr>
                    </a:p>
                  </a:txBody>
                  <a:tcPr marL="4241" marR="4241" marT="4241" marB="2035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1"/>
                      </a:endParaRPr>
                    </a:p>
                  </a:txBody>
                  <a:tcPr marL="4241" marR="4241" marT="4241" marB="2035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0787954"/>
                  </a:ext>
                </a:extLst>
              </a:tr>
              <a:tr h="112391">
                <a:tc gridSpan="5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1"/>
                      </a:endParaRPr>
                    </a:p>
                  </a:txBody>
                  <a:tcPr marL="4241" marR="4241" marT="4241" marB="20357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1"/>
                      </a:endParaRPr>
                    </a:p>
                  </a:txBody>
                  <a:tcPr marL="4241" marR="4241" marT="4241" marB="20357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1"/>
                      </a:endParaRPr>
                    </a:p>
                  </a:txBody>
                  <a:tcPr marL="4241" marR="4241" marT="4241" marB="2035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1"/>
                      </a:endParaRPr>
                    </a:p>
                  </a:txBody>
                  <a:tcPr marL="4241" marR="4241" marT="4241" marB="2035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1"/>
                      </a:endParaRPr>
                    </a:p>
                  </a:txBody>
                  <a:tcPr marL="4241" marR="4241" marT="4241" marB="2035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9745541"/>
                  </a:ext>
                </a:extLst>
              </a:tr>
              <a:tr h="112391">
                <a:tc gridSpan="5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1"/>
                      </a:endParaRPr>
                    </a:p>
                  </a:txBody>
                  <a:tcPr marL="4241" marR="4241" marT="4241" marB="20357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1"/>
                      </a:endParaRPr>
                    </a:p>
                  </a:txBody>
                  <a:tcPr marL="4241" marR="4241" marT="4241" marB="20357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1"/>
                      </a:endParaRPr>
                    </a:p>
                  </a:txBody>
                  <a:tcPr marL="4241" marR="4241" marT="4241" marB="2035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1"/>
                      </a:endParaRPr>
                    </a:p>
                  </a:txBody>
                  <a:tcPr marL="4241" marR="4241" marT="4241" marB="2035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1"/>
                      </a:endParaRPr>
                    </a:p>
                  </a:txBody>
                  <a:tcPr marL="4241" marR="4241" marT="4241" marB="2035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08570290"/>
                  </a:ext>
                </a:extLst>
              </a:tr>
              <a:tr h="112391">
                <a:tc gridSpan="5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1"/>
                      </a:endParaRPr>
                    </a:p>
                  </a:txBody>
                  <a:tcPr marL="4241" marR="4241" marT="4241" marB="20357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1"/>
                      </a:endParaRPr>
                    </a:p>
                  </a:txBody>
                  <a:tcPr marL="4241" marR="4241" marT="4241" marB="20357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1"/>
                      </a:endParaRPr>
                    </a:p>
                  </a:txBody>
                  <a:tcPr marL="4241" marR="4241" marT="4241" marB="2035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1"/>
                      </a:endParaRPr>
                    </a:p>
                  </a:txBody>
                  <a:tcPr marL="4241" marR="4241" marT="4241" marB="2035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1"/>
                      </a:endParaRPr>
                    </a:p>
                  </a:txBody>
                  <a:tcPr marL="4241" marR="4241" marT="4241" marB="2035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7868532"/>
                  </a:ext>
                </a:extLst>
              </a:tr>
              <a:tr h="112391">
                <a:tc gridSpan="5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1"/>
                      </a:endParaRPr>
                    </a:p>
                  </a:txBody>
                  <a:tcPr marL="4241" marR="4241" marT="4241" marB="20357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1"/>
                      </a:endParaRPr>
                    </a:p>
                  </a:txBody>
                  <a:tcPr marL="4241" marR="4241" marT="4241" marB="20357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1"/>
                      </a:endParaRPr>
                    </a:p>
                  </a:txBody>
                  <a:tcPr marL="4241" marR="4241" marT="4241" marB="2035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1"/>
                      </a:endParaRPr>
                    </a:p>
                  </a:txBody>
                  <a:tcPr marL="4241" marR="4241" marT="4241" marB="2035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1"/>
                      </a:endParaRPr>
                    </a:p>
                  </a:txBody>
                  <a:tcPr marL="4241" marR="4241" marT="4241" marB="2035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0936282"/>
                  </a:ext>
                </a:extLst>
              </a:tr>
              <a:tr h="112391">
                <a:tc gridSpan="5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1"/>
                      </a:endParaRPr>
                    </a:p>
                  </a:txBody>
                  <a:tcPr marL="4241" marR="4241" marT="4241" marB="20357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1"/>
                      </a:endParaRPr>
                    </a:p>
                  </a:txBody>
                  <a:tcPr marL="4241" marR="4241" marT="4241" marB="20357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1"/>
                      </a:endParaRPr>
                    </a:p>
                  </a:txBody>
                  <a:tcPr marL="4241" marR="4241" marT="4241" marB="2035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1"/>
                      </a:endParaRPr>
                    </a:p>
                  </a:txBody>
                  <a:tcPr marL="4241" marR="4241" marT="4241" marB="2035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1"/>
                      </a:endParaRPr>
                    </a:p>
                  </a:txBody>
                  <a:tcPr marL="4241" marR="4241" marT="4241" marB="2035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71066089"/>
                  </a:ext>
                </a:extLst>
              </a:tr>
              <a:tr h="112391">
                <a:tc gridSpan="5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1"/>
                      </a:endParaRPr>
                    </a:p>
                  </a:txBody>
                  <a:tcPr marL="4241" marR="4241" marT="4241" marB="20357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1"/>
                      </a:endParaRPr>
                    </a:p>
                  </a:txBody>
                  <a:tcPr marL="4241" marR="4241" marT="4241" marB="20357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1"/>
                      </a:endParaRPr>
                    </a:p>
                  </a:txBody>
                  <a:tcPr marL="4241" marR="4241" marT="4241" marB="2035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1"/>
                      </a:endParaRPr>
                    </a:p>
                  </a:txBody>
                  <a:tcPr marL="4241" marR="4241" marT="4241" marB="2035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1"/>
                      </a:endParaRPr>
                    </a:p>
                  </a:txBody>
                  <a:tcPr marL="4241" marR="4241" marT="4241" marB="2035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1220374"/>
                  </a:ext>
                </a:extLst>
              </a:tr>
              <a:tr h="112391">
                <a:tc gridSpan="5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1"/>
                      </a:endParaRPr>
                    </a:p>
                  </a:txBody>
                  <a:tcPr marL="4241" marR="4241" marT="4241" marB="20357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1"/>
                      </a:endParaRPr>
                    </a:p>
                  </a:txBody>
                  <a:tcPr marL="4241" marR="4241" marT="4241" marB="20357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1"/>
                      </a:endParaRPr>
                    </a:p>
                  </a:txBody>
                  <a:tcPr marL="4241" marR="4241" marT="4241" marB="2035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1"/>
                      </a:endParaRPr>
                    </a:p>
                  </a:txBody>
                  <a:tcPr marL="4241" marR="4241" marT="4241" marB="2035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1"/>
                      </a:endParaRPr>
                    </a:p>
                  </a:txBody>
                  <a:tcPr marL="4241" marR="4241" marT="4241" marB="2035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9005710"/>
                  </a:ext>
                </a:extLst>
              </a:tr>
              <a:tr h="112391">
                <a:tc gridSpan="5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1"/>
                      </a:endParaRPr>
                    </a:p>
                  </a:txBody>
                  <a:tcPr marL="4241" marR="4241" marT="4241" marB="20357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1"/>
                      </a:endParaRPr>
                    </a:p>
                  </a:txBody>
                  <a:tcPr marL="4241" marR="4241" marT="4241" marB="20357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1"/>
                      </a:endParaRPr>
                    </a:p>
                  </a:txBody>
                  <a:tcPr marL="4241" marR="4241" marT="4241" marB="2035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1"/>
                      </a:endParaRPr>
                    </a:p>
                  </a:txBody>
                  <a:tcPr marL="4241" marR="4241" marT="4241" marB="2035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1"/>
                      </a:endParaRPr>
                    </a:p>
                  </a:txBody>
                  <a:tcPr marL="4241" marR="4241" marT="4241" marB="2035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894393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421175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1F2CFA-2AB8-020A-5DF6-624E934DF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6011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Data Quality Control: Gene Expressions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E4A2BD-A002-6A8B-78F1-F32936F594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93091"/>
            <a:ext cx="10515600" cy="4969163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“</a:t>
            </a:r>
            <a:r>
              <a:rPr lang="en-US" i="1" dirty="0"/>
              <a:t>gene_count.xls</a:t>
            </a:r>
            <a:r>
              <a:rPr lang="en-US" dirty="0"/>
              <a:t>” (57 samples) and “</a:t>
            </a:r>
            <a:r>
              <a:rPr lang="en-US" i="1" dirty="0"/>
              <a:t>gene_count_Additional.txt</a:t>
            </a:r>
            <a:r>
              <a:rPr lang="en-US" dirty="0"/>
              <a:t>” (45 samples) contain expression data of 58,735  transcripts, and 10 gene description columns. Hence, 102 samples.</a:t>
            </a:r>
          </a:p>
          <a:p>
            <a:r>
              <a:rPr lang="en-US" b="1" dirty="0"/>
              <a:t>NOTE 5 (9/19/2023): </a:t>
            </a:r>
            <a:r>
              <a:rPr lang="en-US" dirty="0"/>
              <a:t>in RNA-seq, some COVID patients are marked as non-COVID as COVID was detected later. Use clinical data labels for all data (“Study Group”)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Correct, they may have later come up positive </a:t>
            </a:r>
            <a:r>
              <a:rPr lang="en-US" dirty="0">
                <a:solidFill>
                  <a:srgbClr val="00B050"/>
                </a:solidFill>
              </a:rPr>
              <a:t>(OK)</a:t>
            </a:r>
          </a:p>
          <a:p>
            <a:r>
              <a:rPr lang="en-US" dirty="0"/>
              <a:t>The following 10 patients were found in RNA-seq data but not in clinical data: </a:t>
            </a:r>
            <a:r>
              <a:rPr lang="pt-BR" dirty="0"/>
              <a:t>464811,   507344,   7907555,  </a:t>
            </a:r>
            <a:r>
              <a:rPr lang="pt-BR" dirty="0">
                <a:solidFill>
                  <a:srgbClr val="00B0F0"/>
                </a:solidFill>
              </a:rPr>
              <a:t>05042447</a:t>
            </a:r>
            <a:r>
              <a:rPr lang="pt-BR" dirty="0"/>
              <a:t>,  </a:t>
            </a:r>
            <a:r>
              <a:rPr lang="pt-BR" dirty="0">
                <a:solidFill>
                  <a:srgbClr val="00B0F0"/>
                </a:solidFill>
              </a:rPr>
              <a:t>04886363</a:t>
            </a:r>
            <a:r>
              <a:rPr lang="pt-BR" dirty="0"/>
              <a:t>, </a:t>
            </a:r>
            <a:r>
              <a:rPr lang="pt-BR" dirty="0">
                <a:solidFill>
                  <a:srgbClr val="00B0F0"/>
                </a:solidFill>
              </a:rPr>
              <a:t>01379494</a:t>
            </a:r>
            <a:r>
              <a:rPr lang="pt-BR" dirty="0"/>
              <a:t>, </a:t>
            </a:r>
            <a:r>
              <a:rPr lang="pt-BR" dirty="0">
                <a:solidFill>
                  <a:srgbClr val="00B0F0"/>
                </a:solidFill>
              </a:rPr>
              <a:t>07215440a and 07215440b</a:t>
            </a:r>
            <a:r>
              <a:rPr lang="pt-BR" dirty="0"/>
              <a:t>, 75435 and 831760 </a:t>
            </a:r>
          </a:p>
          <a:p>
            <a:pPr lvl="1"/>
            <a:r>
              <a:rPr lang="pt-BR" dirty="0">
                <a:solidFill>
                  <a:srgbClr val="FF0000"/>
                </a:solidFill>
              </a:rPr>
              <a:t>These match the samples from ELISA with no clinical data.  The lab may have included these </a:t>
            </a:r>
          </a:p>
          <a:p>
            <a:r>
              <a:rPr lang="en-US" b="1" dirty="0"/>
              <a:t>NOTE 6</a:t>
            </a:r>
            <a:r>
              <a:rPr lang="en-US" dirty="0"/>
              <a:t>: “Real ID” are used for linking all datasets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Correct </a:t>
            </a:r>
            <a:r>
              <a:rPr lang="en-US" dirty="0">
                <a:solidFill>
                  <a:srgbClr val="00B050"/>
                </a:solidFill>
              </a:rPr>
              <a:t>(OK)</a:t>
            </a:r>
            <a:endParaRPr lang="pt-BR" dirty="0">
              <a:solidFill>
                <a:srgbClr val="00B050"/>
              </a:solidFill>
            </a:endParaRPr>
          </a:p>
          <a:p>
            <a:r>
              <a:rPr lang="pt-BR" b="1" dirty="0"/>
              <a:t>NOTE 7 </a:t>
            </a:r>
            <a:r>
              <a:rPr lang="en-US" b="1" dirty="0"/>
              <a:t>(9/19/2023):</a:t>
            </a:r>
            <a:r>
              <a:rPr lang="pt-BR" dirty="0"/>
              <a:t> Lu to check mismathced IDs as well as if </a:t>
            </a:r>
            <a:r>
              <a:rPr lang="pt-BR" dirty="0">
                <a:solidFill>
                  <a:srgbClr val="00B0F0"/>
                </a:solidFill>
              </a:rPr>
              <a:t>07215440a and 07215440b </a:t>
            </a:r>
            <a:r>
              <a:rPr lang="pt-BR" dirty="0"/>
              <a:t>were taken from the same patient.</a:t>
            </a:r>
          </a:p>
          <a:p>
            <a:pPr lvl="1"/>
            <a:r>
              <a:rPr lang="pt-BR" dirty="0">
                <a:solidFill>
                  <a:srgbClr val="FF0000"/>
                </a:solidFill>
              </a:rPr>
              <a:t>Yes, same patient </a:t>
            </a:r>
            <a:r>
              <a:rPr lang="pt-BR" dirty="0">
                <a:solidFill>
                  <a:srgbClr val="00B050"/>
                </a:solidFill>
              </a:rPr>
              <a:t>(OK)</a:t>
            </a:r>
          </a:p>
          <a:p>
            <a:pPr lvl="1"/>
            <a:r>
              <a:rPr lang="pt-BR" dirty="0">
                <a:solidFill>
                  <a:srgbClr val="FF0000"/>
                </a:solidFill>
              </a:rPr>
              <a:t>Which IDs are mismatched? </a:t>
            </a:r>
            <a:r>
              <a:rPr lang="pt-BR" dirty="0">
                <a:solidFill>
                  <a:srgbClr val="00B050"/>
                </a:solidFill>
              </a:rPr>
              <a:t>(I meant the 10 IDs above)</a:t>
            </a:r>
          </a:p>
          <a:p>
            <a:r>
              <a:rPr lang="pt-BR" dirty="0"/>
              <a:t>91 patients had no RNA-seq data.</a:t>
            </a:r>
          </a:p>
          <a:p>
            <a:pPr lvl="1"/>
            <a:r>
              <a:rPr lang="pt-BR" dirty="0">
                <a:solidFill>
                  <a:srgbClr val="FF0000"/>
                </a:solidFill>
              </a:rPr>
              <a:t>That sounds correct, some of the samples were poor quality so could not get enough RNA exracted.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58290C-2DAA-3100-B919-311C5E9838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EEA06-64CD-4E3F-A4B1-2F19568F86B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9977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1F2CFA-2AB8-020A-5DF6-624E934DF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6011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Data Quality Control: Lab Work and Medications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E4A2BD-A002-6A8B-78F1-F32936F594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93092"/>
            <a:ext cx="10515600" cy="4796624"/>
          </a:xfrm>
        </p:spPr>
        <p:txBody>
          <a:bodyPr>
            <a:normAutofit fontScale="47500" lnSpcReduction="20000"/>
          </a:bodyPr>
          <a:lstStyle/>
          <a:p>
            <a:r>
              <a:rPr lang="pt-BR" dirty="0"/>
              <a:t>In the clinical data, the following labwork results are recorded: "HbA1c“, "Vit_D_level“, "ALT“, "AST“, "hs-CRP“, "CRP“, "Fibrinogen“, "D-Dimer“, "ESR“, "Ferritin“, "LDH“, "Lactic Acid“, "PCT“, "Glucose Lvl" , "Screat“</a:t>
            </a:r>
            <a:endParaRPr lang="pt-BR" dirty="0">
              <a:solidFill>
                <a:srgbClr val="FF0000"/>
              </a:solidFill>
            </a:endParaRPr>
          </a:p>
          <a:p>
            <a:pPr lvl="1"/>
            <a:r>
              <a:rPr lang="pt-BR" dirty="0">
                <a:solidFill>
                  <a:srgbClr val="FF0000"/>
                </a:solidFill>
              </a:rPr>
              <a:t>Correct</a:t>
            </a:r>
            <a:endParaRPr lang="pt-BR" dirty="0"/>
          </a:p>
          <a:p>
            <a:r>
              <a:rPr lang="pt-BR" dirty="0"/>
              <a:t>There are values outside of limits of detection/limits of quantification (LOD/LOQ). It Table 1, currently these values were set to NA as I converted all values to numeric (i.e., nonnumeric values like “&gt;700” automatically became NA). We need to conver them to numeric but mark them as censored, and think how we will deal with themin the analyses.</a:t>
            </a:r>
          </a:p>
          <a:p>
            <a:pPr lvl="1"/>
            <a:r>
              <a:rPr lang="pt-BR" dirty="0">
                <a:solidFill>
                  <a:srgbClr val="FF0000"/>
                </a:solidFill>
              </a:rPr>
              <a:t>Would it help to provide the upper and lower limit of quantitation for each assay?</a:t>
            </a:r>
          </a:p>
          <a:p>
            <a:endParaRPr lang="pt-BR" dirty="0"/>
          </a:p>
          <a:p>
            <a:r>
              <a:rPr lang="pt-BR" dirty="0"/>
              <a:t>The following medications were recorded: "tocilizumab“, "remdesivir“, "dexamethasone"                       "methylprednisolone“, "prednisone“, "hydrocortisone“, "azithromycin“, "hydroxychloroquine"                  "regeneron“, "ACEis“, "ARBs“, "ARNIs“, "Insulin“, "Metformin“, "Glimepiride"                         "Glipizide“, "Sitagliptin“, "Full Dose Anticoagulation“, "Prophylactic Anticoagulation"</a:t>
            </a:r>
          </a:p>
          <a:p>
            <a:pPr lvl="1"/>
            <a:r>
              <a:rPr lang="pt-BR" dirty="0">
                <a:solidFill>
                  <a:srgbClr val="FF0000"/>
                </a:solidFill>
              </a:rPr>
              <a:t>Yes</a:t>
            </a:r>
          </a:p>
          <a:p>
            <a:r>
              <a:rPr lang="pt-BR" dirty="0"/>
              <a:t>Medicatins most likely will need to be grouped into larger categories. We will work with Lu on that.</a:t>
            </a:r>
          </a:p>
          <a:p>
            <a:pPr lvl="1"/>
            <a:r>
              <a:rPr lang="pt-BR" dirty="0">
                <a:solidFill>
                  <a:srgbClr val="FF0000"/>
                </a:solidFill>
              </a:rPr>
              <a:t>Corticosteroids (methylprednisone, prednisone, hydrocortisone)</a:t>
            </a:r>
          </a:p>
          <a:p>
            <a:pPr lvl="1"/>
            <a:r>
              <a:rPr lang="pt-BR" dirty="0">
                <a:solidFill>
                  <a:srgbClr val="FF0000"/>
                </a:solidFill>
              </a:rPr>
              <a:t>RAAS agents (ACEi, ARBs, ARNIs)</a:t>
            </a:r>
          </a:p>
          <a:p>
            <a:pPr lvl="1"/>
            <a:r>
              <a:rPr lang="pt-BR" dirty="0">
                <a:solidFill>
                  <a:srgbClr val="FF0000"/>
                </a:solidFill>
              </a:rPr>
              <a:t>Biguanides (metformin)</a:t>
            </a:r>
          </a:p>
          <a:p>
            <a:pPr lvl="1"/>
            <a:r>
              <a:rPr lang="pt-BR" dirty="0">
                <a:solidFill>
                  <a:srgbClr val="FF0000"/>
                </a:solidFill>
              </a:rPr>
              <a:t>Sulfonylureas (glimepiride, glipizide)</a:t>
            </a:r>
          </a:p>
          <a:p>
            <a:pPr lvl="1"/>
            <a:r>
              <a:rPr lang="pt-BR" dirty="0">
                <a:solidFill>
                  <a:srgbClr val="FF0000"/>
                </a:solidFill>
              </a:rPr>
              <a:t>DPP-IV (sitagliptin)</a:t>
            </a:r>
          </a:p>
          <a:p>
            <a:pPr lvl="1"/>
            <a:r>
              <a:rPr lang="pt-BR" dirty="0">
                <a:solidFill>
                  <a:srgbClr val="FF0000"/>
                </a:solidFill>
              </a:rPr>
              <a:t>If needed could also condense biguanides, sulfonylureas, and DPP-IV agents into a oral hypoglcemic class.</a:t>
            </a:r>
          </a:p>
          <a:p>
            <a:pPr lvl="1"/>
            <a:r>
              <a:rPr lang="pt-BR" dirty="0">
                <a:solidFill>
                  <a:srgbClr val="FF0000"/>
                </a:solidFill>
              </a:rPr>
              <a:t>Tocilizumab</a:t>
            </a:r>
          </a:p>
          <a:p>
            <a:pPr lvl="1"/>
            <a:r>
              <a:rPr lang="pt-BR" dirty="0">
                <a:solidFill>
                  <a:srgbClr val="FF0000"/>
                </a:solidFill>
              </a:rPr>
              <a:t>Remdesivir</a:t>
            </a:r>
          </a:p>
          <a:p>
            <a:pPr lvl="1"/>
            <a:r>
              <a:rPr lang="pt-BR" dirty="0">
                <a:solidFill>
                  <a:srgbClr val="FF0000"/>
                </a:solidFill>
              </a:rPr>
              <a:t>Anticoagulation (full dose and prophylactic dose)</a:t>
            </a:r>
          </a:p>
          <a:p>
            <a:pPr lvl="2"/>
            <a:r>
              <a:rPr lang="pt-BR" dirty="0">
                <a:solidFill>
                  <a:srgbClr val="FF0000"/>
                </a:solidFill>
              </a:rPr>
              <a:t>I think we should keep them split out</a:t>
            </a:r>
          </a:p>
          <a:p>
            <a:r>
              <a:rPr lang="pt-BR" b="1" dirty="0"/>
              <a:t>QUESTION</a:t>
            </a:r>
            <a:r>
              <a:rPr lang="pt-BR" dirty="0"/>
              <a:t>: Can Lu get follow-up (30 or 90 days), death or readmission?</a:t>
            </a:r>
          </a:p>
          <a:p>
            <a:pPr lvl="1"/>
            <a:r>
              <a:rPr lang="pt-BR" dirty="0">
                <a:solidFill>
                  <a:srgbClr val="FF0000"/>
                </a:solidFill>
              </a:rPr>
              <a:t>Yes, manual pull.  Will take a week or so.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58290C-2DAA-3100-B919-311C5E9838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EEA06-64CD-4E3F-A4B1-2F19568F86B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1251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1F2CFA-2AB8-020A-5DF6-624E934DF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6011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Death by COVID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E4A2BD-A002-6A8B-78F1-F32936F594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63409" y="4183275"/>
            <a:ext cx="4881664" cy="1284232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Difference in death rate by DM (Any Diabetes) in COVID patients only was  not significant, with  Chi-square test p=0.236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58290C-2DAA-3100-B919-311C5E9838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EEA06-64CD-4E3F-A4B1-2F19568F86B8}" type="slidenum">
              <a:rPr lang="en-US" smtClean="0"/>
              <a:t>9</a:t>
            </a:fld>
            <a:endParaRPr lang="en-US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1665EC7B-C4B0-12F5-3725-9F213B850D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05753"/>
              </p:ext>
            </p:extLst>
          </p:nvPr>
        </p:nvGraphicFramePr>
        <p:xfrm>
          <a:off x="1078173" y="3910991"/>
          <a:ext cx="4881664" cy="1828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20416">
                  <a:extLst>
                    <a:ext uri="{9D8B030D-6E8A-4147-A177-3AD203B41FA5}">
                      <a16:colId xmlns:a16="http://schemas.microsoft.com/office/drawing/2014/main" val="141371876"/>
                    </a:ext>
                  </a:extLst>
                </a:gridCol>
                <a:gridCol w="1220416">
                  <a:extLst>
                    <a:ext uri="{9D8B030D-6E8A-4147-A177-3AD203B41FA5}">
                      <a16:colId xmlns:a16="http://schemas.microsoft.com/office/drawing/2014/main" val="2556547234"/>
                    </a:ext>
                  </a:extLst>
                </a:gridCol>
                <a:gridCol w="1220416">
                  <a:extLst>
                    <a:ext uri="{9D8B030D-6E8A-4147-A177-3AD203B41FA5}">
                      <a16:colId xmlns:a16="http://schemas.microsoft.com/office/drawing/2014/main" val="769291285"/>
                    </a:ext>
                  </a:extLst>
                </a:gridCol>
                <a:gridCol w="1220416">
                  <a:extLst>
                    <a:ext uri="{9D8B030D-6E8A-4147-A177-3AD203B41FA5}">
                      <a16:colId xmlns:a16="http://schemas.microsoft.com/office/drawing/2014/main" val="2438784219"/>
                    </a:ext>
                  </a:extLst>
                </a:gridCol>
              </a:tblGrid>
              <a:tr h="361905">
                <a:tc rowSpan="2">
                  <a:txBody>
                    <a:bodyPr/>
                    <a:lstStyle/>
                    <a:p>
                      <a:r>
                        <a:rPr lang="en-US" dirty="0"/>
                        <a:t>Dead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Any DM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0286994"/>
                  </a:ext>
                </a:extLst>
              </a:tr>
              <a:tr h="361905">
                <a:tc vMerge="1">
                  <a:txBody>
                    <a:bodyPr/>
                    <a:lstStyle/>
                    <a:p>
                      <a:r>
                        <a:rPr lang="en-US" dirty="0"/>
                        <a:t>Dead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Sum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6723182"/>
                  </a:ext>
                </a:extLst>
              </a:tr>
              <a:tr h="361905"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7732429"/>
                  </a:ext>
                </a:extLst>
              </a:tr>
              <a:tr h="361905"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0927646"/>
                  </a:ext>
                </a:extLst>
              </a:tr>
              <a:tr h="361905">
                <a:tc>
                  <a:txBody>
                    <a:bodyPr/>
                    <a:lstStyle/>
                    <a:p>
                      <a:r>
                        <a:rPr lang="en-US" dirty="0"/>
                        <a:t>Sum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610573"/>
                  </a:ext>
                </a:extLst>
              </a:tr>
            </a:tbl>
          </a:graphicData>
        </a:graphic>
      </p:graphicFrame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1F0AE31-6265-8FE3-C059-7E9253CE8A76}"/>
              </a:ext>
            </a:extLst>
          </p:cNvPr>
          <p:cNvSpPr txBox="1">
            <a:spLocks/>
          </p:cNvSpPr>
          <p:nvPr/>
        </p:nvSpPr>
        <p:spPr>
          <a:xfrm>
            <a:off x="984951" y="1704059"/>
            <a:ext cx="8017648" cy="13244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12 out of 110 COVID (10.9%) and 3 out of 72 (4.2%) Non-COVID patients died in hospital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52419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11619</TotalTime>
  <Words>1790</Words>
  <Application>Microsoft Office PowerPoint</Application>
  <PresentationFormat>Widescreen</PresentationFormat>
  <Paragraphs>200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Arial</vt:lpstr>
      <vt:lpstr>Calibri</vt:lpstr>
      <vt:lpstr>Calibri Light</vt:lpstr>
      <vt:lpstr>Calibri1</vt:lpstr>
      <vt:lpstr>Calibri11</vt:lpstr>
      <vt:lpstr>Wingdings</vt:lpstr>
      <vt:lpstr>Office Theme</vt:lpstr>
      <vt:lpstr>RWJ COVID-19 Data Analysis</vt:lpstr>
      <vt:lpstr>Enzyme Linked Immunosorbent Assay (ELISA)</vt:lpstr>
      <vt:lpstr>PowerPoint Presentation</vt:lpstr>
      <vt:lpstr>Average Marginal Effect from Two-Part Model</vt:lpstr>
      <vt:lpstr>Data Quality Control: Clinical and ELISA</vt:lpstr>
      <vt:lpstr>PowerPoint Presentation</vt:lpstr>
      <vt:lpstr>Data Quality Control: Gene Expressions</vt:lpstr>
      <vt:lpstr>Data Quality Control: Lab Work and Medications</vt:lpstr>
      <vt:lpstr>Death by COVID</vt:lpstr>
      <vt:lpstr>Death by OBESITY and BMI in COVID</vt:lpstr>
      <vt:lpstr>Death vs. ICU COVID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RWJ COVID-19 Data Analysis</dc:title>
  <dc:creator>Sargsyan, Davit [JRDUS]</dc:creator>
  <cp:lastModifiedBy>Sargsyan, Davit [JRDUS]</cp:lastModifiedBy>
  <cp:revision>12</cp:revision>
  <dcterms:created xsi:type="dcterms:W3CDTF">2023-09-18T23:34:09Z</dcterms:created>
  <dcterms:modified xsi:type="dcterms:W3CDTF">2024-03-24T17:04:39Z</dcterms:modified>
</cp:coreProperties>
</file>